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notesMasterIdLst>
    <p:notesMasterId r:id="rId5"/>
  </p:notesMasterIdLst>
  <p:sldIdLst>
    <p:sldId id="257" r:id="rId4"/>
    <p:sldId id="259" r:id="rId6"/>
    <p:sldId id="295" r:id="rId7"/>
    <p:sldId id="316" r:id="rId8"/>
    <p:sldId id="258" r:id="rId9"/>
    <p:sldId id="320" r:id="rId10"/>
    <p:sldId id="321" r:id="rId11"/>
    <p:sldId id="322" r:id="rId12"/>
    <p:sldId id="327" r:id="rId13"/>
    <p:sldId id="323" r:id="rId14"/>
    <p:sldId id="333" r:id="rId15"/>
    <p:sldId id="355" r:id="rId16"/>
    <p:sldId id="356" r:id="rId17"/>
    <p:sldId id="357" r:id="rId18"/>
    <p:sldId id="324" r:id="rId19"/>
    <p:sldId id="325" r:id="rId20"/>
    <p:sldId id="326" r:id="rId21"/>
    <p:sldId id="334" r:id="rId22"/>
    <p:sldId id="328" r:id="rId23"/>
    <p:sldId id="329" r:id="rId24"/>
    <p:sldId id="331" r:id="rId25"/>
    <p:sldId id="330" r:id="rId26"/>
    <p:sldId id="317" r:id="rId27"/>
    <p:sldId id="318" r:id="rId28"/>
    <p:sldId id="289" r:id="rId29"/>
    <p:sldId id="311" r:id="rId30"/>
    <p:sldId id="286" r:id="rId31"/>
    <p:sldId id="310" r:id="rId32"/>
    <p:sldId id="290" r:id="rId33"/>
    <p:sldId id="285" r:id="rId34"/>
    <p:sldId id="387" r:id="rId35"/>
    <p:sldId id="388" r:id="rId36"/>
    <p:sldId id="389" r:id="rId37"/>
    <p:sldId id="386" r:id="rId38"/>
    <p:sldId id="291" r:id="rId39"/>
    <p:sldId id="265" r:id="rId40"/>
    <p:sldId id="314" r:id="rId41"/>
    <p:sldId id="315" r:id="rId42"/>
    <p:sldId id="379" r:id="rId43"/>
    <p:sldId id="381" r:id="rId44"/>
    <p:sldId id="382" r:id="rId45"/>
    <p:sldId id="383" r:id="rId46"/>
    <p:sldId id="384" r:id="rId47"/>
    <p:sldId id="385" r:id="rId48"/>
    <p:sldId id="294" r:id="rId49"/>
  </p:sldIdLst>
  <p:sldSz cx="12192000" cy="6858000"/>
  <p:notesSz cx="6858000" cy="9144000"/>
  <p:embeddedFontLst>
    <p:embeddedFont>
      <p:font typeface="华文行楷" panose="02010800040101010101" pitchFamily="2" charset="-122"/>
      <p:regular r:id="rId53"/>
    </p:embeddedFont>
    <p:embeddedFont>
      <p:font typeface="字魂35号-经典雅黑" panose="00000500000000000000" pitchFamily="2" charset="-122"/>
      <p:regular r:id="rId54"/>
    </p:embeddedFont>
    <p:embeddedFont>
      <p:font typeface="微软雅黑" panose="020B0503020204020204" pitchFamily="34" charset="-122"/>
      <p:regular r:id="rId55"/>
    </p:embeddedFont>
    <p:embeddedFont>
      <p:font typeface="Calibri" panose="020F0502020204030204" pitchFamily="34" charset="0"/>
      <p:regular r:id="rId56"/>
      <p:bold r:id="rId57"/>
      <p:italic r:id="rId58"/>
      <p:boldItalic r:id="rId59"/>
    </p:embeddedFont>
    <p:embeddedFont>
      <p:font typeface="Calibri" panose="020F0502020204030204"/>
      <p:regular r:id="rId60"/>
      <p:bold r:id="rId61"/>
      <p:italic r:id="rId62"/>
      <p:boldItalic r:id="rId63"/>
    </p:embeddedFont>
    <p:embeddedFont>
      <p:font typeface="等线" panose="02010600030101010101" charset="-122"/>
      <p:regular r:id="rId64"/>
    </p:embeddedFont>
    <p:embeddedFont>
      <p:font typeface="等线 Light" panose="02010600030101010101" charset="-122"/>
      <p:regular r:id="rId65"/>
    </p:embeddedFont>
    <p:embeddedFont>
      <p:font typeface="Consolas" panose="020B0609020204030204"/>
      <p:regular r:id="rId66"/>
      <p:bold r:id="rId67"/>
      <p:italic r:id="rId68"/>
      <p:boldItalic r:id="rId69"/>
    </p:embeddedFont>
    <p:embeddedFont>
      <p:font typeface="汉仪雅酷黑简" panose="00020600040101010101" charset="-122"/>
      <p:regular r:id="rId70"/>
    </p:embeddedFont>
  </p:embeddedFontLst>
  <p:custDataLst>
    <p:tags r:id="rId7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CBE2"/>
    <a:srgbClr val="4472C4"/>
    <a:srgbClr val="0345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868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192" y="156"/>
      </p:cViewPr>
      <p:guideLst>
        <p:guide orient="horz" pos="2076"/>
        <p:guide pos="39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1" Type="http://schemas.openxmlformats.org/officeDocument/2006/relationships/tags" Target="tags/tag7.xml"/><Relationship Id="rId70" Type="http://schemas.openxmlformats.org/officeDocument/2006/relationships/font" Target="fonts/font18.fntdata"/><Relationship Id="rId7" Type="http://schemas.openxmlformats.org/officeDocument/2006/relationships/slide" Target="slides/slide3.xml"/><Relationship Id="rId69" Type="http://schemas.openxmlformats.org/officeDocument/2006/relationships/font" Target="fonts/font17.fntdata"/><Relationship Id="rId68" Type="http://schemas.openxmlformats.org/officeDocument/2006/relationships/font" Target="fonts/font16.fntdata"/><Relationship Id="rId67" Type="http://schemas.openxmlformats.org/officeDocument/2006/relationships/font" Target="fonts/font15.fntdata"/><Relationship Id="rId66" Type="http://schemas.openxmlformats.org/officeDocument/2006/relationships/font" Target="fonts/font14.fntdata"/><Relationship Id="rId65" Type="http://schemas.openxmlformats.org/officeDocument/2006/relationships/font" Target="fonts/font13.fntdata"/><Relationship Id="rId64" Type="http://schemas.openxmlformats.org/officeDocument/2006/relationships/font" Target="fonts/font12.fntdata"/><Relationship Id="rId63" Type="http://schemas.openxmlformats.org/officeDocument/2006/relationships/font" Target="fonts/font11.fntdata"/><Relationship Id="rId62" Type="http://schemas.openxmlformats.org/officeDocument/2006/relationships/font" Target="fonts/font10.fntdata"/><Relationship Id="rId61" Type="http://schemas.openxmlformats.org/officeDocument/2006/relationships/font" Target="fonts/font9.fntdata"/><Relationship Id="rId60" Type="http://schemas.openxmlformats.org/officeDocument/2006/relationships/font" Target="fonts/font8.fntdata"/><Relationship Id="rId6" Type="http://schemas.openxmlformats.org/officeDocument/2006/relationships/slide" Target="slides/slide2.xml"/><Relationship Id="rId59" Type="http://schemas.openxmlformats.org/officeDocument/2006/relationships/font" Target="fonts/font7.fntdata"/><Relationship Id="rId58" Type="http://schemas.openxmlformats.org/officeDocument/2006/relationships/font" Target="fonts/font6.fntdata"/><Relationship Id="rId57" Type="http://schemas.openxmlformats.org/officeDocument/2006/relationships/font" Target="fonts/font5.fntdata"/><Relationship Id="rId56" Type="http://schemas.openxmlformats.org/officeDocument/2006/relationships/font" Target="fonts/font4.fntdata"/><Relationship Id="rId55" Type="http://schemas.openxmlformats.org/officeDocument/2006/relationships/font" Target="fonts/font3.fntdata"/><Relationship Id="rId54" Type="http://schemas.openxmlformats.org/officeDocument/2006/relationships/font" Target="fonts/font2.fntdata"/><Relationship Id="rId53" Type="http://schemas.openxmlformats.org/officeDocument/2006/relationships/font" Target="fonts/font1.fntdata"/><Relationship Id="rId52" Type="http://schemas.openxmlformats.org/officeDocument/2006/relationships/tableStyles" Target="tableStyles.xml"/><Relationship Id="rId51" Type="http://schemas.openxmlformats.org/officeDocument/2006/relationships/viewProps" Target="viewProps.xml"/><Relationship Id="rId50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B38427-C6DE-454A-BBB4-FFF6BD7EE6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8E3F9-5158-427E-AEB3-5AFAA28859F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3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4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5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image" Target="../media/image11.png"/><Relationship Id="rId7" Type="http://schemas.openxmlformats.org/officeDocument/2006/relationships/image" Target="../media/image10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381002" y="0"/>
            <a:ext cx="12573002" cy="6858000"/>
            <a:chOff x="-381002" y="0"/>
            <a:chExt cx="12573002" cy="6858000"/>
          </a:xfrm>
        </p:grpSpPr>
        <p:sp>
          <p:nvSpPr>
            <p:cNvPr id="77" name="矩形 76"/>
            <p:cNvSpPr/>
            <p:nvPr/>
          </p:nvSpPr>
          <p:spPr>
            <a:xfrm>
              <a:off x="-376935" y="0"/>
              <a:ext cx="12568935" cy="6858000"/>
            </a:xfrm>
            <a:prstGeom prst="rect">
              <a:avLst/>
            </a:prstGeom>
            <a:blipFill dpi="0" rotWithShape="1">
              <a:blip r:embed="rId1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-381002" y="3842795"/>
              <a:ext cx="12568935" cy="3010113"/>
            </a:xfrm>
            <a:prstGeom prst="rect">
              <a:avLst/>
            </a:prstGeom>
            <a:gradFill>
              <a:gsLst>
                <a:gs pos="67000">
                  <a:schemeClr val="bg1">
                    <a:alpha val="51000"/>
                  </a:schemeClr>
                </a:gs>
                <a:gs pos="0">
                  <a:srgbClr val="2572B6">
                    <a:alpha val="200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3" name="任意多边形: 形状 52"/>
          <p:cNvSpPr/>
          <p:nvPr/>
        </p:nvSpPr>
        <p:spPr>
          <a:xfrm rot="18882546">
            <a:off x="3157800" y="-1250986"/>
            <a:ext cx="1316181" cy="5174085"/>
          </a:xfrm>
          <a:custGeom>
            <a:avLst/>
            <a:gdLst>
              <a:gd name="connsiteX0" fmla="*/ 0 w 1316181"/>
              <a:gd name="connsiteY0" fmla="*/ 0 h 5174085"/>
              <a:gd name="connsiteX1" fmla="*/ 1316181 w 1316181"/>
              <a:gd name="connsiteY1" fmla="*/ 1329614 h 5174085"/>
              <a:gd name="connsiteX2" fmla="*/ 1316181 w 1316181"/>
              <a:gd name="connsiteY2" fmla="*/ 5174085 h 5174085"/>
              <a:gd name="connsiteX3" fmla="*/ 0 w 1316181"/>
              <a:gd name="connsiteY3" fmla="*/ 5174085 h 5174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6181" h="5174085">
                <a:moveTo>
                  <a:pt x="0" y="0"/>
                </a:moveTo>
                <a:lnTo>
                  <a:pt x="1316181" y="1329614"/>
                </a:lnTo>
                <a:lnTo>
                  <a:pt x="1316181" y="5174085"/>
                </a:lnTo>
                <a:lnTo>
                  <a:pt x="0" y="51740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5400000">
            <a:off x="-1814078" y="1955959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: 形状 25"/>
          <p:cNvSpPr/>
          <p:nvPr/>
        </p:nvSpPr>
        <p:spPr>
          <a:xfrm rot="2646992">
            <a:off x="378838" y="2573087"/>
            <a:ext cx="948310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0">
                <a:srgbClr val="2572B6"/>
              </a:gs>
              <a:gs pos="83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任意多边形: 形状 70"/>
          <p:cNvSpPr/>
          <p:nvPr/>
        </p:nvSpPr>
        <p:spPr>
          <a:xfrm rot="2646992">
            <a:off x="1119766" y="2410748"/>
            <a:ext cx="481902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77000">
                <a:srgbClr val="8EB3D3">
                  <a:alpha val="90000"/>
                </a:srgbClr>
              </a:gs>
              <a:gs pos="23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任意多边形: 形状 59"/>
          <p:cNvSpPr/>
          <p:nvPr/>
        </p:nvSpPr>
        <p:spPr>
          <a:xfrm rot="2646992">
            <a:off x="409888" y="3789840"/>
            <a:ext cx="277976" cy="3666833"/>
          </a:xfrm>
          <a:custGeom>
            <a:avLst/>
            <a:gdLst>
              <a:gd name="connsiteX0" fmla="*/ 0 w 277976"/>
              <a:gd name="connsiteY0" fmla="*/ 0 h 3666833"/>
              <a:gd name="connsiteX1" fmla="*/ 277976 w 277976"/>
              <a:gd name="connsiteY1" fmla="*/ 0 h 3666833"/>
              <a:gd name="connsiteX2" fmla="*/ 277976 w 277976"/>
              <a:gd name="connsiteY2" fmla="*/ 3397301 h 3666833"/>
              <a:gd name="connsiteX3" fmla="*/ 0 w 277976"/>
              <a:gd name="connsiteY3" fmla="*/ 3666833 h 3666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3666833">
                <a:moveTo>
                  <a:pt x="0" y="0"/>
                </a:moveTo>
                <a:lnTo>
                  <a:pt x="277976" y="0"/>
                </a:lnTo>
                <a:lnTo>
                  <a:pt x="277976" y="3397301"/>
                </a:lnTo>
                <a:lnTo>
                  <a:pt x="0" y="3666833"/>
                </a:lnTo>
                <a:close/>
              </a:path>
            </a:pathLst>
          </a:custGeom>
          <a:gradFill>
            <a:gsLst>
              <a:gs pos="0">
                <a:schemeClr val="bg1">
                  <a:alpha val="6500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任意多边形: 形状 73"/>
          <p:cNvSpPr/>
          <p:nvPr/>
        </p:nvSpPr>
        <p:spPr>
          <a:xfrm rot="16200000" flipV="1">
            <a:off x="4629044" y="-2939007"/>
            <a:ext cx="2552913" cy="12573002"/>
          </a:xfrm>
          <a:custGeom>
            <a:avLst/>
            <a:gdLst>
              <a:gd name="connsiteX0" fmla="*/ 2871535 w 2871535"/>
              <a:gd name="connsiteY0" fmla="*/ 12206565 h 12206565"/>
              <a:gd name="connsiteX1" fmla="*/ 2871535 w 2871535"/>
              <a:gd name="connsiteY1" fmla="*/ 0 h 12206565"/>
              <a:gd name="connsiteX2" fmla="*/ 0 w 2871535"/>
              <a:gd name="connsiteY2" fmla="*/ 0 h 12206565"/>
              <a:gd name="connsiteX3" fmla="*/ 1796 w 2871535"/>
              <a:gd name="connsiteY3" fmla="*/ 1113003 h 12206565"/>
              <a:gd name="connsiteX4" fmla="*/ 13519 w 2871535"/>
              <a:gd name="connsiteY4" fmla="*/ 11167957 h 12206565"/>
              <a:gd name="connsiteX0-1" fmla="*/ 2871535 w 2871535"/>
              <a:gd name="connsiteY0-2" fmla="*/ 12447980 h 12447980"/>
              <a:gd name="connsiteX1-3" fmla="*/ 2871535 w 2871535"/>
              <a:gd name="connsiteY1-4" fmla="*/ 0 h 12447980"/>
              <a:gd name="connsiteX2-5" fmla="*/ 0 w 2871535"/>
              <a:gd name="connsiteY2-6" fmla="*/ 0 h 12447980"/>
              <a:gd name="connsiteX3-7" fmla="*/ 1796 w 2871535"/>
              <a:gd name="connsiteY3-8" fmla="*/ 1113003 h 12447980"/>
              <a:gd name="connsiteX4-9" fmla="*/ 13519 w 2871535"/>
              <a:gd name="connsiteY4-10" fmla="*/ 11167957 h 12447980"/>
              <a:gd name="connsiteX5" fmla="*/ 2871535 w 2871535"/>
              <a:gd name="connsiteY5" fmla="*/ 12447980 h 12447980"/>
              <a:gd name="connsiteX0-11" fmla="*/ 2871535 w 2871535"/>
              <a:gd name="connsiteY0-12" fmla="*/ 12447980 h 12447980"/>
              <a:gd name="connsiteX1-13" fmla="*/ 2871535 w 2871535"/>
              <a:gd name="connsiteY1-14" fmla="*/ 0 h 12447980"/>
              <a:gd name="connsiteX2-15" fmla="*/ 0 w 2871535"/>
              <a:gd name="connsiteY2-16" fmla="*/ 0 h 12447980"/>
              <a:gd name="connsiteX3-17" fmla="*/ 1796 w 2871535"/>
              <a:gd name="connsiteY3-18" fmla="*/ 1113003 h 12447980"/>
              <a:gd name="connsiteX4-19" fmla="*/ 13519 w 2871535"/>
              <a:gd name="connsiteY4-20" fmla="*/ 11110658 h 12447980"/>
              <a:gd name="connsiteX5-21" fmla="*/ 2871535 w 2871535"/>
              <a:gd name="connsiteY5-22" fmla="*/ 12447980 h 12447980"/>
              <a:gd name="connsiteX0-23" fmla="*/ 2871535 w 2871535"/>
              <a:gd name="connsiteY0-24" fmla="*/ 12447980 h 12447980"/>
              <a:gd name="connsiteX1-25" fmla="*/ 2871535 w 2871535"/>
              <a:gd name="connsiteY1-26" fmla="*/ 0 h 12447980"/>
              <a:gd name="connsiteX2-27" fmla="*/ 0 w 2871535"/>
              <a:gd name="connsiteY2-28" fmla="*/ 0 h 12447980"/>
              <a:gd name="connsiteX3-29" fmla="*/ 1796 w 2871535"/>
              <a:gd name="connsiteY3-30" fmla="*/ 1113003 h 12447980"/>
              <a:gd name="connsiteX4-31" fmla="*/ 13519 w 2871535"/>
              <a:gd name="connsiteY4-32" fmla="*/ 11099200 h 12447980"/>
              <a:gd name="connsiteX5-33" fmla="*/ 2871535 w 2871535"/>
              <a:gd name="connsiteY5-34" fmla="*/ 12447980 h 12447980"/>
              <a:gd name="connsiteX0-35" fmla="*/ 2871535 w 2871535"/>
              <a:gd name="connsiteY0-36" fmla="*/ 12447980 h 12447980"/>
              <a:gd name="connsiteX1-37" fmla="*/ 2871535 w 2871535"/>
              <a:gd name="connsiteY1-38" fmla="*/ 0 h 12447980"/>
              <a:gd name="connsiteX2-39" fmla="*/ 0 w 2871535"/>
              <a:gd name="connsiteY2-40" fmla="*/ 0 h 12447980"/>
              <a:gd name="connsiteX3-41" fmla="*/ 1796 w 2871535"/>
              <a:gd name="connsiteY3-42" fmla="*/ 1113003 h 12447980"/>
              <a:gd name="connsiteX4-43" fmla="*/ 13519 w 2871535"/>
              <a:gd name="connsiteY4-44" fmla="*/ 11099200 h 12447980"/>
              <a:gd name="connsiteX5-45" fmla="*/ 2871535 w 2871535"/>
              <a:gd name="connsiteY5-46" fmla="*/ 12447980 h 12447980"/>
              <a:gd name="connsiteX0-47" fmla="*/ 2871535 w 2871535"/>
              <a:gd name="connsiteY0-48" fmla="*/ 12447980 h 12447980"/>
              <a:gd name="connsiteX1-49" fmla="*/ 2871535 w 2871535"/>
              <a:gd name="connsiteY1-50" fmla="*/ 0 h 12447980"/>
              <a:gd name="connsiteX2-51" fmla="*/ 0 w 2871535"/>
              <a:gd name="connsiteY2-52" fmla="*/ 0 h 12447980"/>
              <a:gd name="connsiteX3-53" fmla="*/ 1796 w 2871535"/>
              <a:gd name="connsiteY3-54" fmla="*/ 1113003 h 12447980"/>
              <a:gd name="connsiteX4-55" fmla="*/ 501 w 2871535"/>
              <a:gd name="connsiteY4-56" fmla="*/ 10308488 h 12447980"/>
              <a:gd name="connsiteX5-57" fmla="*/ 2871535 w 2871535"/>
              <a:gd name="connsiteY5-58" fmla="*/ 12447980 h 12447980"/>
              <a:gd name="connsiteX0-59" fmla="*/ 2871535 w 2871535"/>
              <a:gd name="connsiteY0-60" fmla="*/ 12447980 h 12447980"/>
              <a:gd name="connsiteX1-61" fmla="*/ 2871535 w 2871535"/>
              <a:gd name="connsiteY1-62" fmla="*/ 0 h 12447980"/>
              <a:gd name="connsiteX2-63" fmla="*/ 0 w 2871535"/>
              <a:gd name="connsiteY2-64" fmla="*/ 0 h 12447980"/>
              <a:gd name="connsiteX3-65" fmla="*/ 1796 w 2871535"/>
              <a:gd name="connsiteY3-66" fmla="*/ 1113003 h 12447980"/>
              <a:gd name="connsiteX4-67" fmla="*/ 501 w 2871535"/>
              <a:gd name="connsiteY4-68" fmla="*/ 10102215 h 12447980"/>
              <a:gd name="connsiteX5-69" fmla="*/ 2871535 w 2871535"/>
              <a:gd name="connsiteY5-70" fmla="*/ 12447980 h 124479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2871535" h="12447980">
                <a:moveTo>
                  <a:pt x="2871535" y="12447980"/>
                </a:moveTo>
                <a:lnTo>
                  <a:pt x="2871535" y="0"/>
                </a:lnTo>
                <a:lnTo>
                  <a:pt x="0" y="0"/>
                </a:lnTo>
                <a:cubicBezTo>
                  <a:pt x="599" y="371001"/>
                  <a:pt x="1197" y="742002"/>
                  <a:pt x="1796" y="1113003"/>
                </a:cubicBezTo>
                <a:cubicBezTo>
                  <a:pt x="7658" y="4730377"/>
                  <a:pt x="501" y="7282009"/>
                  <a:pt x="501" y="10102215"/>
                </a:cubicBezTo>
                <a:lnTo>
                  <a:pt x="2871535" y="124479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03200" dist="152400" dir="744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-1635872" y="1443229"/>
            <a:ext cx="6523014" cy="6456147"/>
            <a:chOff x="-1635872" y="1443229"/>
            <a:chExt cx="6523014" cy="6456147"/>
          </a:xfrm>
        </p:grpSpPr>
        <p:sp>
          <p:nvSpPr>
            <p:cNvPr id="58" name="任意多边形: 形状 57"/>
            <p:cNvSpPr/>
            <p:nvPr/>
          </p:nvSpPr>
          <p:spPr>
            <a:xfrm rot="18882546">
              <a:off x="1128018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: 形状 69"/>
            <p:cNvSpPr/>
            <p:nvPr/>
          </p:nvSpPr>
          <p:spPr>
            <a:xfrm rot="2646992">
              <a:off x="1723661" y="2855982"/>
              <a:ext cx="948310" cy="5043394"/>
            </a:xfrm>
            <a:custGeom>
              <a:avLst/>
              <a:gdLst>
                <a:gd name="connsiteX0" fmla="*/ 0 w 948310"/>
                <a:gd name="connsiteY0" fmla="*/ 0 h 5043394"/>
                <a:gd name="connsiteX1" fmla="*/ 948310 w 948310"/>
                <a:gd name="connsiteY1" fmla="*/ 0 h 5043394"/>
                <a:gd name="connsiteX2" fmla="*/ 948310 w 948310"/>
                <a:gd name="connsiteY2" fmla="*/ 4123887 h 5043394"/>
                <a:gd name="connsiteX3" fmla="*/ 0 w 948310"/>
                <a:gd name="connsiteY3" fmla="*/ 5043394 h 504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310" h="5043394">
                  <a:moveTo>
                    <a:pt x="0" y="0"/>
                  </a:moveTo>
                  <a:lnTo>
                    <a:pt x="948310" y="0"/>
                  </a:lnTo>
                  <a:lnTo>
                    <a:pt x="948310" y="4123887"/>
                  </a:lnTo>
                  <a:lnTo>
                    <a:pt x="0" y="504339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-241184" y="1443229"/>
            <a:ext cx="6523016" cy="6483153"/>
            <a:chOff x="-241184" y="1443229"/>
            <a:chExt cx="6523016" cy="6483153"/>
          </a:xfrm>
        </p:grpSpPr>
        <p:sp>
          <p:nvSpPr>
            <p:cNvPr id="56" name="任意多边形: 形状 55"/>
            <p:cNvSpPr/>
            <p:nvPr/>
          </p:nvSpPr>
          <p:spPr>
            <a:xfrm rot="18882546">
              <a:off x="2522707" y="-1320662"/>
              <a:ext cx="995234" cy="6523016"/>
            </a:xfrm>
            <a:custGeom>
              <a:avLst/>
              <a:gdLst>
                <a:gd name="connsiteX0" fmla="*/ 0 w 995234"/>
                <a:gd name="connsiteY0" fmla="*/ 0 h 6523016"/>
                <a:gd name="connsiteX1" fmla="*/ 995234 w 995234"/>
                <a:gd name="connsiteY1" fmla="*/ 1005392 h 6523016"/>
                <a:gd name="connsiteX2" fmla="*/ 995234 w 995234"/>
                <a:gd name="connsiteY2" fmla="*/ 6523016 h 6523016"/>
                <a:gd name="connsiteX3" fmla="*/ 0 w 995234"/>
                <a:gd name="connsiteY3" fmla="*/ 6523016 h 652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6">
                  <a:moveTo>
                    <a:pt x="0" y="0"/>
                  </a:moveTo>
                  <a:lnTo>
                    <a:pt x="995234" y="1005392"/>
                  </a:lnTo>
                  <a:lnTo>
                    <a:pt x="995234" y="6523016"/>
                  </a:lnTo>
                  <a:lnTo>
                    <a:pt x="0" y="6523016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  <a:effectLst>
              <a:outerShdw blurRad="317500" dist="25400" dir="18900000" sx="101000" sy="101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2" name="任意多边形: 形状 71"/>
            <p:cNvSpPr/>
            <p:nvPr/>
          </p:nvSpPr>
          <p:spPr>
            <a:xfrm rot="2646992">
              <a:off x="3051702" y="2828977"/>
              <a:ext cx="1004014" cy="5097405"/>
            </a:xfrm>
            <a:custGeom>
              <a:avLst/>
              <a:gdLst>
                <a:gd name="connsiteX0" fmla="*/ 0 w 1004014"/>
                <a:gd name="connsiteY0" fmla="*/ 0 h 5097405"/>
                <a:gd name="connsiteX1" fmla="*/ 1004014 w 1004014"/>
                <a:gd name="connsiteY1" fmla="*/ 0 h 5097405"/>
                <a:gd name="connsiteX2" fmla="*/ 1004014 w 1004014"/>
                <a:gd name="connsiteY2" fmla="*/ 4123886 h 5097405"/>
                <a:gd name="connsiteX3" fmla="*/ 0 w 1004014"/>
                <a:gd name="connsiteY3" fmla="*/ 5097405 h 509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14" h="5097405">
                  <a:moveTo>
                    <a:pt x="0" y="0"/>
                  </a:moveTo>
                  <a:lnTo>
                    <a:pt x="1004014" y="0"/>
                  </a:lnTo>
                  <a:lnTo>
                    <a:pt x="1004014" y="4123886"/>
                  </a:lnTo>
                  <a:lnTo>
                    <a:pt x="0" y="5097405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8" name="等腰三角形 37"/>
          <p:cNvSpPr/>
          <p:nvPr/>
        </p:nvSpPr>
        <p:spPr>
          <a:xfrm rot="10800000">
            <a:off x="9549114" y="-15240"/>
            <a:ext cx="2642886" cy="2552913"/>
          </a:xfrm>
          <a:prstGeom prst="triangle">
            <a:avLst>
              <a:gd name="adj" fmla="val 0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任意多边形: 形状 47"/>
          <p:cNvSpPr/>
          <p:nvPr/>
        </p:nvSpPr>
        <p:spPr>
          <a:xfrm rot="8056645">
            <a:off x="11109886" y="-776439"/>
            <a:ext cx="277976" cy="4484940"/>
          </a:xfrm>
          <a:custGeom>
            <a:avLst/>
            <a:gdLst>
              <a:gd name="connsiteX0" fmla="*/ 277976 w 277976"/>
              <a:gd name="connsiteY0" fmla="*/ 4484940 h 4484940"/>
              <a:gd name="connsiteX1" fmla="*/ 0 w 277976"/>
              <a:gd name="connsiteY1" fmla="*/ 4199862 h 4484940"/>
              <a:gd name="connsiteX2" fmla="*/ 0 w 277976"/>
              <a:gd name="connsiteY2" fmla="*/ 0 h 4484940"/>
              <a:gd name="connsiteX3" fmla="*/ 277976 w 277976"/>
              <a:gd name="connsiteY3" fmla="*/ 0 h 448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484940">
                <a:moveTo>
                  <a:pt x="277976" y="4484940"/>
                </a:moveTo>
                <a:lnTo>
                  <a:pt x="0" y="4199862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rgbClr val="2572B6">
                  <a:alpha val="20000"/>
                </a:srgb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任意多边形: 形状 49"/>
          <p:cNvSpPr/>
          <p:nvPr/>
        </p:nvSpPr>
        <p:spPr>
          <a:xfrm rot="8056645">
            <a:off x="11459469" y="-806768"/>
            <a:ext cx="277976" cy="4520661"/>
          </a:xfrm>
          <a:custGeom>
            <a:avLst/>
            <a:gdLst>
              <a:gd name="connsiteX0" fmla="*/ 277976 w 277976"/>
              <a:gd name="connsiteY0" fmla="*/ 4520661 h 4520661"/>
              <a:gd name="connsiteX1" fmla="*/ 0 w 277976"/>
              <a:gd name="connsiteY1" fmla="*/ 4235584 h 4520661"/>
              <a:gd name="connsiteX2" fmla="*/ 0 w 277976"/>
              <a:gd name="connsiteY2" fmla="*/ 0 h 4520661"/>
              <a:gd name="connsiteX3" fmla="*/ 277976 w 277976"/>
              <a:gd name="connsiteY3" fmla="*/ 0 h 4520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520661">
                <a:moveTo>
                  <a:pt x="277976" y="4520661"/>
                </a:moveTo>
                <a:lnTo>
                  <a:pt x="0" y="4235584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3" name="矩形 42"/>
          <p:cNvSpPr/>
          <p:nvPr/>
        </p:nvSpPr>
        <p:spPr>
          <a:xfrm rot="8056645">
            <a:off x="11949170" y="-1522277"/>
            <a:ext cx="277976" cy="5920570"/>
          </a:xfrm>
          <a:prstGeom prst="rect">
            <a:avLst/>
          </a:pr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 rot="21362704">
            <a:off x="2974002" y="468924"/>
            <a:ext cx="1319550" cy="1440142"/>
            <a:chOff x="2878691" y="364902"/>
            <a:chExt cx="1510172" cy="1648185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/>
          <p:cNvSpPr/>
          <p:nvPr/>
        </p:nvSpPr>
        <p:spPr>
          <a:xfrm>
            <a:off x="6005041" y="2387498"/>
            <a:ext cx="62995" cy="1958950"/>
          </a:xfrm>
          <a:prstGeom prst="rect">
            <a:avLst/>
          </a:prstGeom>
          <a:gradFill flip="none" rotWithShape="1">
            <a:gsLst>
              <a:gs pos="0">
                <a:srgbClr val="8EB3D3">
                  <a:alpha val="0"/>
                </a:srgbClr>
              </a:gs>
              <a:gs pos="100000">
                <a:srgbClr val="8EB3D3">
                  <a:alpha val="0"/>
                </a:srgbClr>
              </a:gs>
              <a:gs pos="51000">
                <a:srgbClr val="1D6DB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717944" y="2578728"/>
            <a:ext cx="429476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8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晒研论坛</a:t>
            </a:r>
            <a:endParaRPr lang="zh-CN" altLang="en-US" sz="80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349671" y="3751613"/>
            <a:ext cx="55705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FORUM FOR GRADUATE STUDENTS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1318247" y="2547071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4734288" y="5951140"/>
            <a:ext cx="2723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汇报人：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林炜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4591050" y="5951140"/>
            <a:ext cx="3203212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4734288" y="6342207"/>
            <a:ext cx="285042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5d18099cb3d9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529719" y="-1499968"/>
            <a:ext cx="487363" cy="48736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633264" y="5546849"/>
            <a:ext cx="3203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  队   ：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烤   盐   人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500"/>
                            </p:stCondLst>
                            <p:childTnLst>
                              <p:par>
                                <p:cTn id="7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53" grpId="0" animBg="1"/>
      <p:bldP spid="5" grpId="0" animBg="1"/>
      <p:bldP spid="26" grpId="0" animBg="1"/>
      <p:bldP spid="71" grpId="0" animBg="1"/>
      <p:bldP spid="60" grpId="0" animBg="1"/>
      <p:bldP spid="74" grpId="0" animBg="1"/>
      <p:bldP spid="38" grpId="0" animBg="1"/>
      <p:bldP spid="48" grpId="0" animBg="1"/>
      <p:bldP spid="50" grpId="0" animBg="1"/>
      <p:bldP spid="43" grpId="0" animBg="1"/>
      <p:bldP spid="13" grpId="0" animBg="1"/>
      <p:bldP spid="14" grpId="0"/>
      <p:bldP spid="15" grpId="0"/>
      <p:bldP spid="16" grpId="0" animBg="1"/>
      <p:bldP spid="37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36144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02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功能</a:t>
            </a:r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设计</a:t>
            </a: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32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915091" y="21636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4290649" y="-762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40055" y="216535"/>
            <a:ext cx="3627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spc="5" dirty="0"/>
              <a:t>权限</a:t>
            </a:r>
            <a:r>
              <a:rPr lang="zh-CN" sz="2800" b="1" spc="5" dirty="0"/>
              <a:t>设计</a:t>
            </a:r>
            <a:endParaRPr lang="zh-CN" sz="2800" b="1" spc="5" dirty="0"/>
          </a:p>
        </p:txBody>
      </p:sp>
      <p:sp>
        <p:nvSpPr>
          <p:cNvPr id="160817" name="Freeform 296"/>
          <p:cNvSpPr>
            <a:spLocks noEditPoints="1"/>
          </p:cNvSpPr>
          <p:nvPr/>
        </p:nvSpPr>
        <p:spPr bwMode="auto">
          <a:xfrm>
            <a:off x="8569325" y="1511935"/>
            <a:ext cx="1443990" cy="3557270"/>
          </a:xfrm>
          <a:custGeom>
            <a:avLst/>
            <a:gdLst>
              <a:gd name="T0" fmla="*/ 151 w 151"/>
              <a:gd name="T1" fmla="*/ 289 h 441"/>
              <a:gd name="T2" fmla="*/ 123 w 151"/>
              <a:gd name="T3" fmla="*/ 289 h 441"/>
              <a:gd name="T4" fmla="*/ 123 w 151"/>
              <a:gd name="T5" fmla="*/ 441 h 441"/>
              <a:gd name="T6" fmla="*/ 86 w 151"/>
              <a:gd name="T7" fmla="*/ 441 h 441"/>
              <a:gd name="T8" fmla="*/ 86 w 151"/>
              <a:gd name="T9" fmla="*/ 289 h 441"/>
              <a:gd name="T10" fmla="*/ 65 w 151"/>
              <a:gd name="T11" fmla="*/ 289 h 441"/>
              <a:gd name="T12" fmla="*/ 65 w 151"/>
              <a:gd name="T13" fmla="*/ 441 h 441"/>
              <a:gd name="T14" fmla="*/ 29 w 151"/>
              <a:gd name="T15" fmla="*/ 441 h 441"/>
              <a:gd name="T16" fmla="*/ 29 w 151"/>
              <a:gd name="T17" fmla="*/ 289 h 441"/>
              <a:gd name="T18" fmla="*/ 0 w 151"/>
              <a:gd name="T19" fmla="*/ 289 h 441"/>
              <a:gd name="T20" fmla="*/ 0 w 151"/>
              <a:gd name="T21" fmla="*/ 138 h 441"/>
              <a:gd name="T22" fmla="*/ 14 w 151"/>
              <a:gd name="T23" fmla="*/ 106 h 441"/>
              <a:gd name="T24" fmla="*/ 46 w 151"/>
              <a:gd name="T25" fmla="*/ 85 h 441"/>
              <a:gd name="T26" fmla="*/ 76 w 151"/>
              <a:gd name="T27" fmla="*/ 80 h 441"/>
              <a:gd name="T28" fmla="*/ 116 w 151"/>
              <a:gd name="T29" fmla="*/ 90 h 441"/>
              <a:gd name="T30" fmla="*/ 148 w 151"/>
              <a:gd name="T31" fmla="*/ 123 h 441"/>
              <a:gd name="T32" fmla="*/ 151 w 151"/>
              <a:gd name="T33" fmla="*/ 137 h 441"/>
              <a:gd name="T34" fmla="*/ 151 w 151"/>
              <a:gd name="T35" fmla="*/ 289 h 441"/>
              <a:gd name="T36" fmla="*/ 109 w 151"/>
              <a:gd name="T37" fmla="*/ 33 h 441"/>
              <a:gd name="T38" fmla="*/ 99 w 151"/>
              <a:gd name="T39" fmla="*/ 57 h 441"/>
              <a:gd name="T40" fmla="*/ 76 w 151"/>
              <a:gd name="T41" fmla="*/ 66 h 441"/>
              <a:gd name="T42" fmla="*/ 53 w 151"/>
              <a:gd name="T43" fmla="*/ 56 h 441"/>
              <a:gd name="T44" fmla="*/ 43 w 151"/>
              <a:gd name="T45" fmla="*/ 34 h 441"/>
              <a:gd name="T46" fmla="*/ 53 w 151"/>
              <a:gd name="T47" fmla="*/ 10 h 441"/>
              <a:gd name="T48" fmla="*/ 76 w 151"/>
              <a:gd name="T49" fmla="*/ 0 h 441"/>
              <a:gd name="T50" fmla="*/ 99 w 151"/>
              <a:gd name="T51" fmla="*/ 10 h 441"/>
              <a:gd name="T52" fmla="*/ 109 w 151"/>
              <a:gd name="T53" fmla="*/ 33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1" h="441">
                <a:moveTo>
                  <a:pt x="151" y="289"/>
                </a:moveTo>
                <a:cubicBezTo>
                  <a:pt x="123" y="289"/>
                  <a:pt x="123" y="289"/>
                  <a:pt x="123" y="289"/>
                </a:cubicBezTo>
                <a:cubicBezTo>
                  <a:pt x="123" y="441"/>
                  <a:pt x="123" y="441"/>
                  <a:pt x="123" y="441"/>
                </a:cubicBezTo>
                <a:cubicBezTo>
                  <a:pt x="86" y="441"/>
                  <a:pt x="86" y="441"/>
                  <a:pt x="86" y="441"/>
                </a:cubicBezTo>
                <a:cubicBezTo>
                  <a:pt x="86" y="289"/>
                  <a:pt x="86" y="289"/>
                  <a:pt x="86" y="289"/>
                </a:cubicBezTo>
                <a:cubicBezTo>
                  <a:pt x="65" y="289"/>
                  <a:pt x="65" y="289"/>
                  <a:pt x="65" y="289"/>
                </a:cubicBezTo>
                <a:cubicBezTo>
                  <a:pt x="65" y="441"/>
                  <a:pt x="65" y="441"/>
                  <a:pt x="65" y="441"/>
                </a:cubicBezTo>
                <a:cubicBezTo>
                  <a:pt x="29" y="441"/>
                  <a:pt x="29" y="441"/>
                  <a:pt x="29" y="441"/>
                </a:cubicBezTo>
                <a:cubicBezTo>
                  <a:pt x="29" y="289"/>
                  <a:pt x="29" y="289"/>
                  <a:pt x="29" y="289"/>
                </a:cubicBezTo>
                <a:cubicBezTo>
                  <a:pt x="0" y="289"/>
                  <a:pt x="0" y="289"/>
                  <a:pt x="0" y="289"/>
                </a:cubicBezTo>
                <a:cubicBezTo>
                  <a:pt x="0" y="138"/>
                  <a:pt x="0" y="138"/>
                  <a:pt x="0" y="138"/>
                </a:cubicBezTo>
                <a:cubicBezTo>
                  <a:pt x="0" y="128"/>
                  <a:pt x="5" y="117"/>
                  <a:pt x="14" y="106"/>
                </a:cubicBezTo>
                <a:cubicBezTo>
                  <a:pt x="24" y="95"/>
                  <a:pt x="34" y="88"/>
                  <a:pt x="46" y="85"/>
                </a:cubicBezTo>
                <a:cubicBezTo>
                  <a:pt x="61" y="82"/>
                  <a:pt x="71" y="80"/>
                  <a:pt x="76" y="80"/>
                </a:cubicBezTo>
                <a:cubicBezTo>
                  <a:pt x="90" y="80"/>
                  <a:pt x="104" y="83"/>
                  <a:pt x="116" y="90"/>
                </a:cubicBezTo>
                <a:cubicBezTo>
                  <a:pt x="131" y="98"/>
                  <a:pt x="142" y="109"/>
                  <a:pt x="148" y="123"/>
                </a:cubicBezTo>
                <a:cubicBezTo>
                  <a:pt x="150" y="129"/>
                  <a:pt x="151" y="133"/>
                  <a:pt x="151" y="137"/>
                </a:cubicBezTo>
                <a:lnTo>
                  <a:pt x="151" y="289"/>
                </a:lnTo>
                <a:close/>
                <a:moveTo>
                  <a:pt x="109" y="33"/>
                </a:moveTo>
                <a:cubicBezTo>
                  <a:pt x="109" y="43"/>
                  <a:pt x="106" y="51"/>
                  <a:pt x="99" y="57"/>
                </a:cubicBezTo>
                <a:cubicBezTo>
                  <a:pt x="93" y="63"/>
                  <a:pt x="85" y="66"/>
                  <a:pt x="76" y="66"/>
                </a:cubicBezTo>
                <a:cubicBezTo>
                  <a:pt x="67" y="66"/>
                  <a:pt x="59" y="63"/>
                  <a:pt x="53" y="56"/>
                </a:cubicBezTo>
                <a:cubicBezTo>
                  <a:pt x="46" y="50"/>
                  <a:pt x="43" y="42"/>
                  <a:pt x="43" y="34"/>
                </a:cubicBezTo>
                <a:cubicBezTo>
                  <a:pt x="43" y="25"/>
                  <a:pt x="46" y="17"/>
                  <a:pt x="53" y="10"/>
                </a:cubicBezTo>
                <a:cubicBezTo>
                  <a:pt x="60" y="4"/>
                  <a:pt x="67" y="0"/>
                  <a:pt x="76" y="0"/>
                </a:cubicBezTo>
                <a:cubicBezTo>
                  <a:pt x="85" y="0"/>
                  <a:pt x="93" y="4"/>
                  <a:pt x="99" y="10"/>
                </a:cubicBezTo>
                <a:cubicBezTo>
                  <a:pt x="106" y="17"/>
                  <a:pt x="109" y="25"/>
                  <a:pt x="109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p>
            <a:endParaRPr lang="zh-CN" altLang="en-US" sz="1600"/>
          </a:p>
        </p:txBody>
      </p:sp>
      <p:sp>
        <p:nvSpPr>
          <p:cNvPr id="2" name="文本框 1"/>
          <p:cNvSpPr txBox="1"/>
          <p:nvPr/>
        </p:nvSpPr>
        <p:spPr>
          <a:xfrm>
            <a:off x="2225040" y="1338580"/>
            <a:ext cx="63449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权限设计</a:t>
            </a:r>
            <a:endParaRPr lang="zh-CN" altLang="en-US" b="1"/>
          </a:p>
          <a:p>
            <a:r>
              <a:rPr lang="zh-CN" altLang="en-US"/>
              <a:t>本系统采用Sa-Token框架进行权限管理，不同于shiro、Spring Security等权限管理框架，这框架较新，更加轻量级，且支持RESTful规范接口</a:t>
            </a:r>
            <a:r>
              <a:rPr lang="zh-CN" altLang="en-US" b="1"/>
              <a:t>。</a:t>
            </a:r>
            <a:endParaRPr lang="zh-CN" altLang="en-US" b="1"/>
          </a:p>
        </p:txBody>
      </p:sp>
      <p:sp>
        <p:nvSpPr>
          <p:cNvPr id="16" name="文本框 15"/>
          <p:cNvSpPr txBox="1"/>
          <p:nvPr/>
        </p:nvSpPr>
        <p:spPr>
          <a:xfrm>
            <a:off x="2225040" y="2650490"/>
            <a:ext cx="569404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1.普通用户</a:t>
            </a:r>
            <a:endParaRPr lang="zh-CN" altLang="en-US" b="1"/>
          </a:p>
          <a:p>
            <a:r>
              <a:rPr lang="zh-CN" altLang="en-US"/>
              <a:t>博客、评论、板块的增加、删除、修改、查询</a:t>
            </a:r>
            <a:endParaRPr lang="zh-CN" altLang="en-US"/>
          </a:p>
          <a:p>
            <a:r>
              <a:rPr lang="zh-CN" altLang="en-US"/>
              <a:t>收藏、举报博客</a:t>
            </a:r>
            <a:endParaRPr lang="zh-CN" altLang="en-US"/>
          </a:p>
          <a:p>
            <a:r>
              <a:rPr lang="zh-CN" altLang="en-US"/>
              <a:t>接收公告</a:t>
            </a:r>
            <a:endParaRPr lang="zh-CN" altLang="en-US"/>
          </a:p>
          <a:p>
            <a:r>
              <a:rPr lang="zh-CN" altLang="en-US"/>
              <a:t>树洞功能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2225040" y="4126865"/>
            <a:ext cx="39516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2.管理员</a:t>
            </a:r>
            <a:endParaRPr lang="zh-CN" altLang="en-US" b="1"/>
          </a:p>
          <a:p>
            <a:r>
              <a:rPr lang="zh-CN" altLang="en-US"/>
              <a:t>用户、博客的封禁</a:t>
            </a:r>
            <a:endParaRPr lang="zh-CN" altLang="en-US"/>
          </a:p>
          <a:p>
            <a:r>
              <a:rPr lang="zh-CN" altLang="en-US"/>
              <a:t>用户统计数据</a:t>
            </a:r>
            <a:endParaRPr lang="zh-CN" altLang="en-US"/>
          </a:p>
          <a:p>
            <a:r>
              <a:rPr lang="zh-CN" altLang="en-US"/>
              <a:t>博客统计数据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225040" y="5414010"/>
            <a:ext cx="49764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3.</a:t>
            </a:r>
            <a:r>
              <a:rPr lang="zh-CN" altLang="en-US" b="1"/>
              <a:t>游客、封禁用户</a:t>
            </a:r>
            <a:endParaRPr lang="zh-CN" altLang="en-US" b="1"/>
          </a:p>
          <a:p>
            <a:r>
              <a:rPr lang="zh-CN" altLang="en-US"/>
              <a:t>仅支持博客、评论、各个板块的查询功能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915091" y="21636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4290649" y="-762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40055" y="216535"/>
            <a:ext cx="3627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spc="5" dirty="0"/>
              <a:t>前台模块</a:t>
            </a:r>
            <a:endParaRPr lang="zh-CN" sz="2800" b="1" spc="5" dirty="0"/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1117600" y="1527175"/>
          <a:ext cx="8284210" cy="3068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42105"/>
                <a:gridCol w="4142105"/>
              </a:tblGrid>
              <a:tr h="385445">
                <a:tc gridSpan="2"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前台模块汇总</a:t>
                      </a:r>
                      <a:endParaRPr lang="en-US" altLang="en-US" sz="1800" b="1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8544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模块名称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功能简述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</a:tr>
              <a:tr h="3848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登录注册模块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提供给用户登录注册</a:t>
                      </a:r>
                      <a:endParaRPr lang="en-US" alt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44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浏览信息模块</a:t>
                      </a:r>
                      <a:endParaRPr lang="en-US" alt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显示论坛提供的帖子资讯社区等信息</a:t>
                      </a:r>
                      <a:endParaRPr lang="en-US" alt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44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操作帖子模块</a:t>
                      </a:r>
                      <a:endParaRPr lang="en-US" alt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对帖子的各种操作</a:t>
                      </a:r>
                      <a:endParaRPr lang="en-US" alt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5628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个人模块</a:t>
                      </a:r>
                      <a:endParaRPr lang="en-US" alt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显示、修改个人信息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显示用户收藏、已发布文章</a:t>
                      </a:r>
                      <a:endParaRPr lang="en-US" alt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44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树洞模块</a:t>
                      </a:r>
                      <a:endParaRPr lang="en-US" alt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发布、接受、回复树洞</a:t>
                      </a:r>
                      <a:endParaRPr lang="en-US" alt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915091" y="21636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4290649" y="-762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40055" y="216535"/>
            <a:ext cx="3627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spc="5" dirty="0"/>
              <a:t>后台模块</a:t>
            </a:r>
            <a:endParaRPr lang="zh-CN" sz="2800" b="1" spc="5" dirty="0"/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069975" y="1270000"/>
          <a:ext cx="8696325" cy="3474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42110"/>
                <a:gridCol w="7054215"/>
              </a:tblGrid>
              <a:tr h="434340">
                <a:tc gridSpan="2"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后台模块汇总</a:t>
                      </a:r>
                      <a:endParaRPr lang="en-US" sz="1800" b="1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3434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模块名称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功能简述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</a:tr>
              <a:tr h="43434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登录模块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提供管理员登录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434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后台首页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显示一些数据统计及走势和公告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434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文章管理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对文章进行搜索、查看、删除、封禁、处理等功能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434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用户管理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查看用户详情、封禁用户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434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通知管理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发布通知、查看通知详情、删除通知或搜索通知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434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官方文章管理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发布官方文章或搜索官方文章，或者查看其详情、删除文章等操作</a:t>
                      </a:r>
                      <a:endParaRPr lang="en-US" sz="18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915091" y="21636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4290649" y="-762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40055" y="216535"/>
            <a:ext cx="3627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spc="5" dirty="0"/>
              <a:t>系统总体结构</a:t>
            </a:r>
            <a:endParaRPr lang="zh-CN" sz="2800" b="1" spc="5" dirty="0"/>
          </a:p>
        </p:txBody>
      </p:sp>
      <p:pic>
        <p:nvPicPr>
          <p:cNvPr id="20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8460" y="1176655"/>
            <a:ext cx="11590655" cy="50463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36144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03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接口设计</a:t>
            </a: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32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600450" y="389255"/>
            <a:ext cx="396240" cy="35750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3902029" y="2794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26085" y="240030"/>
            <a:ext cx="33807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接口返回信息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36078" y="1459382"/>
            <a:ext cx="3225800" cy="44716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接口返回统一规范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1033780">
              <a:lnSpc>
                <a:spcPct val="100000"/>
              </a:lnSpc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{ “</a:t>
            </a:r>
            <a:r>
              <a:rPr lang="en-US" sz="1800" dirty="0">
                <a:latin typeface="宋体" panose="02010600030101010101" pitchFamily="2" charset="-122"/>
                <a:cs typeface="宋体" panose="02010600030101010101" pitchFamily="2" charset="-122"/>
              </a:rPr>
              <a:t>c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ode”:</a:t>
            </a:r>
            <a:r>
              <a:rPr lang="en-US" sz="1800" dirty="0">
                <a:latin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, 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919480">
              <a:lnSpc>
                <a:spcPct val="100000"/>
              </a:lnSpc>
            </a:pPr>
            <a:r>
              <a:rPr lang="en-US" sz="1800" dirty="0">
                <a:latin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“</a:t>
            </a:r>
            <a:r>
              <a:rPr lang="en-US" sz="1800" dirty="0">
                <a:latin typeface="宋体" panose="02010600030101010101" pitchFamily="2" charset="-122"/>
                <a:cs typeface="宋体" panose="02010600030101010101" pitchFamily="2" charset="-122"/>
              </a:rPr>
              <a:t>message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”:</a:t>
            </a:r>
            <a:r>
              <a:rPr lang="en-US" sz="1800" dirty="0">
                <a:latin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,  </a:t>
            </a:r>
            <a:endParaRPr sz="1800" dirty="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919480">
              <a:lnSpc>
                <a:spcPct val="100000"/>
              </a:lnSpc>
            </a:pPr>
            <a:r>
              <a:rPr lang="en-US" sz="1800" dirty="0">
                <a:latin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“</a:t>
            </a:r>
            <a:r>
              <a:rPr lang="en-US" sz="1800" dirty="0">
                <a:latin typeface="宋体" panose="02010600030101010101" pitchFamily="2" charset="-122"/>
                <a:cs typeface="宋体" panose="02010600030101010101" pitchFamily="2" charset="-122"/>
              </a:rPr>
              <a:t>data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”: 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} 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</a:pPr>
            <a:r>
              <a:rPr lang="en-US" dirty="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c</a:t>
            </a:r>
            <a:r>
              <a:rPr dirty="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ode</a:t>
            </a:r>
            <a:r>
              <a:rPr lang="en-US" dirty="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 	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返回错误码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5080">
              <a:lnSpc>
                <a:spcPct val="100000"/>
              </a:lnSpc>
            </a:pPr>
            <a:r>
              <a:rPr lang="en-US" dirty="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message 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返回错误信息 </a:t>
            </a:r>
            <a:endParaRPr sz="1800" dirty="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5080">
              <a:lnSpc>
                <a:spcPct val="100000"/>
              </a:lnSpc>
            </a:pPr>
            <a:r>
              <a:rPr lang="en-US" dirty="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data    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返回对象</a:t>
            </a:r>
            <a:r>
              <a:rPr sz="1800" spc="-35" dirty="0">
                <a:latin typeface="宋体" panose="02010600030101010101" pitchFamily="2" charset="-122"/>
                <a:cs typeface="宋体" panose="02010600030101010101" pitchFamily="2" charset="-122"/>
              </a:rPr>
              <a:t> </a:t>
            </a:r>
            <a:endParaRPr sz="1800" spc="-35" dirty="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5080">
              <a:lnSpc>
                <a:spcPct val="100000"/>
              </a:lnSpc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举例: 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ts val="1905"/>
              </a:lnSpc>
            </a:pPr>
            <a:endParaRPr sz="1200" spc="-5" dirty="0">
              <a:solidFill>
                <a:srgbClr val="999999"/>
              </a:solidFill>
              <a:latin typeface="Consolas" panose="020B0609020204030204"/>
              <a:cs typeface="Consolas" panose="020B0609020204030204"/>
            </a:endParaRPr>
          </a:p>
          <a:p>
            <a:pPr marL="12700">
              <a:lnSpc>
                <a:spcPts val="1905"/>
              </a:lnSpc>
            </a:pP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{</a:t>
            </a:r>
            <a:endParaRPr sz="1600" spc="-5" dirty="0">
              <a:solidFill>
                <a:srgbClr val="008600"/>
              </a:solidFill>
              <a:latin typeface="Consolas" panose="020B0609020204030204"/>
              <a:cs typeface="Consolas" panose="020B0609020204030204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"code"</a:t>
            </a:r>
            <a:r>
              <a:rPr lang="en-US"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   </a:t>
            </a: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 "200",</a:t>
            </a:r>
            <a:endParaRPr sz="1600" spc="-5" dirty="0">
              <a:solidFill>
                <a:srgbClr val="008600"/>
              </a:solidFill>
              <a:latin typeface="Consolas" panose="020B0609020204030204"/>
              <a:cs typeface="Consolas" panose="020B0609020204030204"/>
            </a:endParaRPr>
          </a:p>
          <a:p>
            <a:pPr marL="12700" marR="1010920">
              <a:lnSpc>
                <a:spcPts val="1850"/>
              </a:lnSpc>
              <a:spcBef>
                <a:spcPts val="185"/>
              </a:spcBef>
            </a:pP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“</a:t>
            </a: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  <a:sym typeface="+mn-ea"/>
              </a:rPr>
              <a:t>message</a:t>
            </a: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”: ”成功",  "</a:t>
            </a: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  <a:sym typeface="+mn-ea"/>
              </a:rPr>
              <a:t>data</a:t>
            </a: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"</a:t>
            </a:r>
            <a:r>
              <a:rPr lang="en-US"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   </a:t>
            </a: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: {</a:t>
            </a:r>
            <a:endParaRPr sz="1600" spc="-5" dirty="0">
              <a:solidFill>
                <a:srgbClr val="008600"/>
              </a:solidFill>
              <a:latin typeface="Consolas" panose="020B0609020204030204"/>
              <a:cs typeface="Consolas" panose="020B0609020204030204"/>
            </a:endParaRPr>
          </a:p>
          <a:p>
            <a:pPr marL="926465">
              <a:lnSpc>
                <a:spcPts val="1875"/>
              </a:lnSpc>
            </a:pP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"content": "</a:t>
            </a: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内容"</a:t>
            </a:r>
            <a:endParaRPr sz="1600" spc="-5" dirty="0">
              <a:solidFill>
                <a:srgbClr val="008600"/>
              </a:solidFill>
              <a:latin typeface="Consolas" panose="020B0609020204030204"/>
              <a:cs typeface="Consolas" panose="020B0609020204030204"/>
            </a:endParaRPr>
          </a:p>
          <a:p>
            <a:pPr marL="926465">
              <a:lnSpc>
                <a:spcPct val="100000"/>
              </a:lnSpc>
            </a:pPr>
            <a:r>
              <a:rPr lang="en-US"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   </a:t>
            </a: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}</a:t>
            </a:r>
            <a:endParaRPr sz="1600" spc="-5" dirty="0">
              <a:solidFill>
                <a:srgbClr val="008600"/>
              </a:solidFill>
              <a:latin typeface="Consolas" panose="020B0609020204030204"/>
              <a:cs typeface="Consolas" panose="020B0609020204030204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solidFill>
                  <a:srgbClr val="008600"/>
                </a:solidFill>
                <a:latin typeface="Consolas" panose="020B0609020204030204"/>
                <a:cs typeface="Consolas" panose="020B0609020204030204"/>
              </a:rPr>
              <a:t>}</a:t>
            </a:r>
            <a:endParaRPr sz="1600" spc="-5" dirty="0">
              <a:solidFill>
                <a:srgbClr val="0086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3" name="object 7"/>
          <p:cNvSpPr txBox="1"/>
          <p:nvPr/>
        </p:nvSpPr>
        <p:spPr>
          <a:xfrm>
            <a:off x="5653773" y="1459026"/>
            <a:ext cx="3568700" cy="2241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 marR="3479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统一全局错误码(</a:t>
            </a:r>
            <a:r>
              <a:rPr lang="en-US" sz="1800" dirty="0">
                <a:latin typeface="宋体" panose="02010600030101010101" pitchFamily="2" charset="-122"/>
                <a:cs typeface="宋体" panose="02010600030101010101" pitchFamily="2" charset="-122"/>
              </a:rPr>
              <a:t>c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ode):  </a:t>
            </a:r>
            <a:endParaRPr sz="1800" dirty="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3479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200:</a:t>
            </a:r>
            <a:r>
              <a:rPr sz="1800" spc="-10" dirty="0">
                <a:latin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请求成功 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1000:请求参数错误。 </a:t>
            </a:r>
            <a:endParaRPr sz="1800" dirty="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1002:请求参数输入无效。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1033780" algn="l">
              <a:lnSpc>
                <a:spcPct val="100000"/>
              </a:lnSpc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2002:</a:t>
            </a:r>
            <a:r>
              <a:rPr lang="en-US" sz="1800" dirty="0">
                <a:latin typeface="宋体" panose="02010600030101010101" pitchFamily="2" charset="-122"/>
                <a:cs typeface="宋体" panose="02010600030101010101" pitchFamily="2" charset="-122"/>
              </a:rPr>
              <a:t>sessionID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过期。 2003:无访问权限。 </a:t>
            </a:r>
            <a:endParaRPr sz="1800" dirty="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2004:未注册。 </a:t>
            </a:r>
            <a:endParaRPr sz="1800" dirty="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2005:操作频繁。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600450" y="389255"/>
            <a:ext cx="396240" cy="35750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3902029" y="2794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26085" y="240030"/>
            <a:ext cx="33807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用户服务接口设计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6" name="表格 15"/>
          <p:cNvGraphicFramePr/>
          <p:nvPr>
            <p:custDataLst>
              <p:tags r:id="rId1"/>
            </p:custDataLst>
          </p:nvPr>
        </p:nvGraphicFramePr>
        <p:xfrm>
          <a:off x="1419225" y="1338580"/>
          <a:ext cx="8683625" cy="36131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37995"/>
                <a:gridCol w="1485900"/>
                <a:gridCol w="1176020"/>
                <a:gridCol w="4283710"/>
              </a:tblGrid>
              <a:tr h="27368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spc="12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接口名</a:t>
                      </a:r>
                      <a:endParaRPr lang="en-US" sz="1300" b="0" spc="12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3F3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spc="12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接口说明</a:t>
                      </a:r>
                      <a:endParaRPr lang="en-US" sz="1300" b="0" spc="12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3F3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spc="12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请求方法</a:t>
                      </a:r>
                      <a:endParaRPr lang="en-US" sz="1300" b="0" spc="12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3F3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spc="12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请求参数/返回参数</a:t>
                      </a:r>
                      <a:endParaRPr lang="en-US" sz="1300" b="0" spc="12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3F3"/>
                    </a:solidFill>
                  </a:tcPr>
                </a:tc>
              </a:tr>
              <a:tr h="671195"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/account/login</a:t>
                      </a:r>
                      <a:endParaRPr 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用户登录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POST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请求参数：用户名、密码响应参数：登录是否成功，成功返回Token，用户名、昵称、邮箱、头像、个性签名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3390"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/account/register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用户注册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POST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请求参数：用户名、密码、昵称、邮箱、邮箱验证码响应参数：成功返回200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2120"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/account/logout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用户登出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GET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响应参数：成功返回200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2755"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/email/code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发送邮箱验证码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GET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请求参数：邮箱响应参数：成功返回200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045"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/avatar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上传头像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PUT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请求参数：图片响应参数：成功返回200</a:t>
                      </a:r>
                      <a:endParaRPr 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3390"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/account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修改用户信息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PUT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请求参数：昵称、个性签名响应参数：成功返回200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2595"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/account/password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修改密码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PUT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请求参数：密码、旧密码响应参数：成功返回200，用户名、昵称、邮箱、头像、个性签名</a:t>
                      </a:r>
                      <a:endParaRPr lang="en-US" altLang="en-US" sz="11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object 7"/>
          <p:cNvSpPr txBox="1"/>
          <p:nvPr/>
        </p:nvSpPr>
        <p:spPr>
          <a:xfrm>
            <a:off x="4453255" y="5274310"/>
            <a:ext cx="208280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sz="1800" dirty="0">
                <a:latin typeface="宋体" panose="02010600030101010101" pitchFamily="2" charset="-122"/>
                <a:cs typeface="宋体" panose="02010600030101010101" pitchFamily="2" charset="-122"/>
              </a:rPr>
              <a:t>用户功能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模块接口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600450" y="389255"/>
            <a:ext cx="396240" cy="35750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3902029" y="2794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26085" y="240030"/>
            <a:ext cx="33807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用户服务接口设计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479425" y="2134870"/>
          <a:ext cx="4816475" cy="27730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0390"/>
                <a:gridCol w="809625"/>
                <a:gridCol w="585470"/>
                <a:gridCol w="2840990"/>
              </a:tblGrid>
              <a:tr h="45085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spc="12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接口名</a:t>
                      </a:r>
                      <a:endParaRPr lang="en-US" sz="1200" b="0" spc="12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3F3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spc="12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接口说明</a:t>
                      </a:r>
                      <a:endParaRPr lang="en-US" sz="1200" b="0" spc="12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3F3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spc="12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请求方法</a:t>
                      </a:r>
                      <a:endParaRPr lang="en-US" sz="1200" b="0" spc="12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3F3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spc="12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请求参数/返回参数</a:t>
                      </a:r>
                      <a:endParaRPr lang="en-US" sz="1200" b="0" spc="12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3F3"/>
                    </a:solidFill>
                  </a:tcPr>
                </a:tc>
              </a:tr>
              <a:tr h="40259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/blog</a:t>
                      </a:r>
                      <a:endParaRPr 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发布博客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POST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请求参数：板块id、标题、内容、附件响应参数：成功返回200，博客id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764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/blog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删除博客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DELETE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请求参数：博客id响应参数：成功返回200</a:t>
                      </a:r>
                      <a:endParaRPr 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30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/blog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修改博客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PUT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请求参数：板块id、标题、内容、附件、博客id响应参数：成功返回200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34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/blog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通过博客id查询博客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GET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请求参数：博客id 响应参数：成功返回200，博客id、内容、作者、发布时间、板块id、标题、点赞数、收藏数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8674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/blog/all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查询所有博客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POST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请求参数：用户名（-1为所有人） 响应参数：成功返回200，博客id、内容、作者、发布时间、板块id、标题、点赞数、收藏数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表格 17"/>
          <p:cNvGraphicFramePr/>
          <p:nvPr>
            <p:custDataLst>
              <p:tags r:id="rId2"/>
            </p:custDataLst>
          </p:nvPr>
        </p:nvGraphicFramePr>
        <p:xfrm>
          <a:off x="5800725" y="2564765"/>
          <a:ext cx="6007100" cy="2316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08710"/>
                <a:gridCol w="798195"/>
                <a:gridCol w="558800"/>
                <a:gridCol w="3541395"/>
              </a:tblGrid>
              <a:tr h="36068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/blog/module</a:t>
                      </a:r>
                      <a:endParaRPr 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通过板块id查询博客</a:t>
                      </a:r>
                      <a:endParaRPr 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GET</a:t>
                      </a:r>
                      <a:endParaRPr 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请求参数：板块id 响应参数：成功返回200，博客id、内容、作者、发布时间、板块id、标题、点赞数、收藏数</a:t>
                      </a:r>
                      <a:endParaRPr 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798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/blog/tag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通过标签id查询博客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GET</a:t>
                      </a:r>
                      <a:endParaRPr 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请求参数：标签id 响应参数：成功返回200，博客id、内容、作者、发布时间、板块id、标题、点赞数、收藏数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735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/blog/account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通过用户名查询博客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GET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请求参数：用户名 响应参数：成功返回200，博客id、内容、作者、发布时间、板块id、标题、点赞数、收藏数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798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/attachment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附件查询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GET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请求参数：博客id响应参数：成功返回200，附件路径、附件id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71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/attachment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删除附件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DELETE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请求参数：附件id响应参数：成功返回200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798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/blog/like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>
                      <a:noFill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点赞（取消点赞）博客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等线" panose="02010600030101010101" charset="-122"/>
                        </a:rPr>
                        <a:t>PUT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等线" panose="02010600030101010101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spc="6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请求参数：博客id 响应参数：成功返回200</a:t>
                      </a:r>
                      <a:endParaRPr lang="en-US" altLang="en-US" sz="1000" b="0" spc="6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" marR="25400" marT="6350" marB="635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1" name="文本框 20"/>
          <p:cNvSpPr txBox="1"/>
          <p:nvPr/>
        </p:nvSpPr>
        <p:spPr>
          <a:xfrm>
            <a:off x="4609465" y="5279390"/>
            <a:ext cx="2419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博客文章操作接口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4810148" y="2009889"/>
            <a:ext cx="136144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04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2631440" y="3291205"/>
            <a:ext cx="5718175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系统安全性与</a:t>
            </a:r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健壮性</a:t>
            </a: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087495" y="2148633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32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582879" y="1987029"/>
            <a:ext cx="944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一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0" y="3291206"/>
            <a:ext cx="4508098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项目简介</a:t>
            </a: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3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915091" y="21636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4290649" y="-762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40055" y="224790"/>
            <a:ext cx="362712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ym typeface="+mn-ea"/>
              </a:rPr>
              <a:t>数据</a:t>
            </a:r>
            <a:r>
              <a:rPr sz="2800" b="1" dirty="0">
                <a:sym typeface="+mn-ea"/>
              </a:rPr>
              <a:t>安全性问</a:t>
            </a:r>
            <a:r>
              <a:rPr sz="2800" b="1" spc="5" dirty="0">
                <a:sym typeface="+mn-ea"/>
              </a:rPr>
              <a:t>题</a:t>
            </a:r>
            <a:endParaRPr sz="2800" b="1" spc="5" dirty="0"/>
          </a:p>
          <a:p>
            <a:pPr algn="ctr"/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19200" y="1342390"/>
            <a:ext cx="62026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1.前后端数据传输</a:t>
            </a:r>
            <a:endParaRPr lang="zh-CN" altLang="en-US"/>
          </a:p>
          <a:p>
            <a:r>
              <a:rPr lang="zh-CN" altLang="en-US"/>
              <a:t>前后端接口我们使用https协议，该协议会在传输层对传输的数据进行加密，可以防止一些抓包工具获取明文数据。</a:t>
            </a:r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845300" y="4638675"/>
            <a:ext cx="1744980" cy="1513840"/>
            <a:chOff x="5305425" y="2638424"/>
            <a:chExt cx="1579563" cy="1577975"/>
          </a:xfr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scaled="0"/>
          </a:gradFill>
        </p:grpSpPr>
        <p:sp>
          <p:nvSpPr>
            <p:cNvPr id="17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712960" y="2560320"/>
            <a:ext cx="2190750" cy="1898650"/>
            <a:chOff x="5102225" y="2441575"/>
            <a:chExt cx="1982788" cy="1979613"/>
          </a:xfr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scaled="0"/>
          </a:gra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102225" y="2441575"/>
              <a:ext cx="1982788" cy="1979613"/>
            </a:xfrm>
            <a:custGeom>
              <a:avLst/>
              <a:gdLst>
                <a:gd name="T0" fmla="*/ 529 w 529"/>
                <a:gd name="T1" fmla="*/ 283 h 528"/>
                <a:gd name="T2" fmla="*/ 506 w 529"/>
                <a:gd name="T3" fmla="*/ 241 h 528"/>
                <a:gd name="T4" fmla="*/ 479 w 529"/>
                <a:gd name="T5" fmla="*/ 200 h 528"/>
                <a:gd name="T6" fmla="*/ 516 w 529"/>
                <a:gd name="T7" fmla="*/ 180 h 528"/>
                <a:gd name="T8" fmla="*/ 479 w 529"/>
                <a:gd name="T9" fmla="*/ 151 h 528"/>
                <a:gd name="T10" fmla="*/ 438 w 529"/>
                <a:gd name="T11" fmla="*/ 123 h 528"/>
                <a:gd name="T12" fmla="*/ 465 w 529"/>
                <a:gd name="T13" fmla="*/ 90 h 528"/>
                <a:gd name="T14" fmla="*/ 420 w 529"/>
                <a:gd name="T15" fmla="*/ 77 h 528"/>
                <a:gd name="T16" fmla="*/ 371 w 529"/>
                <a:gd name="T17" fmla="*/ 67 h 528"/>
                <a:gd name="T18" fmla="*/ 383 w 529"/>
                <a:gd name="T19" fmla="*/ 27 h 528"/>
                <a:gd name="T20" fmla="*/ 336 w 529"/>
                <a:gd name="T21" fmla="*/ 32 h 528"/>
                <a:gd name="T22" fmla="*/ 288 w 529"/>
                <a:gd name="T23" fmla="*/ 42 h 528"/>
                <a:gd name="T24" fmla="*/ 284 w 529"/>
                <a:gd name="T25" fmla="*/ 0 h 528"/>
                <a:gd name="T26" fmla="*/ 242 w 529"/>
                <a:gd name="T27" fmla="*/ 23 h 528"/>
                <a:gd name="T28" fmla="*/ 201 w 529"/>
                <a:gd name="T29" fmla="*/ 50 h 528"/>
                <a:gd name="T30" fmla="*/ 181 w 529"/>
                <a:gd name="T31" fmla="*/ 13 h 528"/>
                <a:gd name="T32" fmla="*/ 152 w 529"/>
                <a:gd name="T33" fmla="*/ 50 h 528"/>
                <a:gd name="T34" fmla="*/ 124 w 529"/>
                <a:gd name="T35" fmla="*/ 91 h 528"/>
                <a:gd name="T36" fmla="*/ 91 w 529"/>
                <a:gd name="T37" fmla="*/ 64 h 528"/>
                <a:gd name="T38" fmla="*/ 78 w 529"/>
                <a:gd name="T39" fmla="*/ 109 h 528"/>
                <a:gd name="T40" fmla="*/ 68 w 529"/>
                <a:gd name="T41" fmla="*/ 158 h 528"/>
                <a:gd name="T42" fmla="*/ 28 w 529"/>
                <a:gd name="T43" fmla="*/ 145 h 528"/>
                <a:gd name="T44" fmla="*/ 33 w 529"/>
                <a:gd name="T45" fmla="*/ 193 h 528"/>
                <a:gd name="T46" fmla="*/ 42 w 529"/>
                <a:gd name="T47" fmla="*/ 241 h 528"/>
                <a:gd name="T48" fmla="*/ 0 w 529"/>
                <a:gd name="T49" fmla="*/ 245 h 528"/>
                <a:gd name="T50" fmla="*/ 24 w 529"/>
                <a:gd name="T51" fmla="*/ 287 h 528"/>
                <a:gd name="T52" fmla="*/ 51 w 529"/>
                <a:gd name="T53" fmla="*/ 328 h 528"/>
                <a:gd name="T54" fmla="*/ 13 w 529"/>
                <a:gd name="T55" fmla="*/ 348 h 528"/>
                <a:gd name="T56" fmla="*/ 51 w 529"/>
                <a:gd name="T57" fmla="*/ 377 h 528"/>
                <a:gd name="T58" fmla="*/ 92 w 529"/>
                <a:gd name="T59" fmla="*/ 405 h 528"/>
                <a:gd name="T60" fmla="*/ 65 w 529"/>
                <a:gd name="T61" fmla="*/ 438 h 528"/>
                <a:gd name="T62" fmla="*/ 110 w 529"/>
                <a:gd name="T63" fmla="*/ 451 h 528"/>
                <a:gd name="T64" fmla="*/ 159 w 529"/>
                <a:gd name="T65" fmla="*/ 461 h 528"/>
                <a:gd name="T66" fmla="*/ 146 w 529"/>
                <a:gd name="T67" fmla="*/ 501 h 528"/>
                <a:gd name="T68" fmla="*/ 193 w 529"/>
                <a:gd name="T69" fmla="*/ 496 h 528"/>
                <a:gd name="T70" fmla="*/ 242 w 529"/>
                <a:gd name="T71" fmla="*/ 486 h 528"/>
                <a:gd name="T72" fmla="*/ 246 w 529"/>
                <a:gd name="T73" fmla="*/ 528 h 528"/>
                <a:gd name="T74" fmla="*/ 288 w 529"/>
                <a:gd name="T75" fmla="*/ 505 h 528"/>
                <a:gd name="T76" fmla="*/ 329 w 529"/>
                <a:gd name="T77" fmla="*/ 478 h 528"/>
                <a:gd name="T78" fmla="*/ 349 w 529"/>
                <a:gd name="T79" fmla="*/ 516 h 528"/>
                <a:gd name="T80" fmla="*/ 378 w 529"/>
                <a:gd name="T81" fmla="*/ 478 h 528"/>
                <a:gd name="T82" fmla="*/ 406 w 529"/>
                <a:gd name="T83" fmla="*/ 437 h 528"/>
                <a:gd name="T84" fmla="*/ 439 w 529"/>
                <a:gd name="T85" fmla="*/ 464 h 528"/>
                <a:gd name="T86" fmla="*/ 452 w 529"/>
                <a:gd name="T87" fmla="*/ 419 h 528"/>
                <a:gd name="T88" fmla="*/ 462 w 529"/>
                <a:gd name="T89" fmla="*/ 370 h 528"/>
                <a:gd name="T90" fmla="*/ 502 w 529"/>
                <a:gd name="T91" fmla="*/ 383 h 528"/>
                <a:gd name="T92" fmla="*/ 496 w 529"/>
                <a:gd name="T93" fmla="*/ 335 h 528"/>
                <a:gd name="T94" fmla="*/ 487 w 529"/>
                <a:gd name="T95" fmla="*/ 287 h 528"/>
                <a:gd name="T96" fmla="*/ 265 w 529"/>
                <a:gd name="T97" fmla="*/ 290 h 528"/>
                <a:gd name="T98" fmla="*/ 265 w 529"/>
                <a:gd name="T99" fmla="*/ 238 h 528"/>
                <a:gd name="T100" fmla="*/ 265 w 529"/>
                <a:gd name="T101" fmla="*/ 29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9" h="528">
                  <a:moveTo>
                    <a:pt x="506" y="287"/>
                  </a:moveTo>
                  <a:cubicBezTo>
                    <a:pt x="529" y="283"/>
                    <a:pt x="529" y="283"/>
                    <a:pt x="529" y="283"/>
                  </a:cubicBezTo>
                  <a:cubicBezTo>
                    <a:pt x="529" y="245"/>
                    <a:pt x="529" y="245"/>
                    <a:pt x="529" y="245"/>
                  </a:cubicBezTo>
                  <a:cubicBezTo>
                    <a:pt x="506" y="241"/>
                    <a:pt x="506" y="241"/>
                    <a:pt x="506" y="241"/>
                  </a:cubicBezTo>
                  <a:cubicBezTo>
                    <a:pt x="487" y="241"/>
                    <a:pt x="487" y="241"/>
                    <a:pt x="487" y="241"/>
                  </a:cubicBezTo>
                  <a:cubicBezTo>
                    <a:pt x="486" y="227"/>
                    <a:pt x="483" y="213"/>
                    <a:pt x="479" y="200"/>
                  </a:cubicBezTo>
                  <a:cubicBezTo>
                    <a:pt x="496" y="193"/>
                    <a:pt x="496" y="193"/>
                    <a:pt x="496" y="193"/>
                  </a:cubicBezTo>
                  <a:cubicBezTo>
                    <a:pt x="516" y="180"/>
                    <a:pt x="516" y="180"/>
                    <a:pt x="516" y="180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62" y="158"/>
                    <a:pt x="462" y="158"/>
                    <a:pt x="462" y="158"/>
                  </a:cubicBezTo>
                  <a:cubicBezTo>
                    <a:pt x="455" y="145"/>
                    <a:pt x="447" y="134"/>
                    <a:pt x="438" y="123"/>
                  </a:cubicBezTo>
                  <a:cubicBezTo>
                    <a:pt x="452" y="109"/>
                    <a:pt x="452" y="109"/>
                    <a:pt x="452" y="109"/>
                  </a:cubicBezTo>
                  <a:cubicBezTo>
                    <a:pt x="465" y="90"/>
                    <a:pt x="465" y="90"/>
                    <a:pt x="465" y="90"/>
                  </a:cubicBezTo>
                  <a:cubicBezTo>
                    <a:pt x="439" y="64"/>
                    <a:pt x="439" y="64"/>
                    <a:pt x="439" y="64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406" y="91"/>
                    <a:pt x="406" y="91"/>
                    <a:pt x="406" y="91"/>
                  </a:cubicBezTo>
                  <a:cubicBezTo>
                    <a:pt x="395" y="82"/>
                    <a:pt x="383" y="74"/>
                    <a:pt x="371" y="67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349" y="13"/>
                    <a:pt x="349" y="13"/>
                    <a:pt x="349" y="13"/>
                  </a:cubicBezTo>
                  <a:cubicBezTo>
                    <a:pt x="336" y="32"/>
                    <a:pt x="336" y="32"/>
                    <a:pt x="336" y="32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16" y="46"/>
                    <a:pt x="302" y="43"/>
                    <a:pt x="288" y="42"/>
                  </a:cubicBezTo>
                  <a:cubicBezTo>
                    <a:pt x="288" y="23"/>
                    <a:pt x="288" y="23"/>
                    <a:pt x="288" y="2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42" y="23"/>
                    <a:pt x="242" y="23"/>
                    <a:pt x="242" y="2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28" y="43"/>
                    <a:pt x="214" y="46"/>
                    <a:pt x="201" y="50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81" y="13"/>
                    <a:pt x="181" y="13"/>
                    <a:pt x="181" y="1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52" y="50"/>
                    <a:pt x="152" y="50"/>
                    <a:pt x="152" y="50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6" y="74"/>
                    <a:pt x="135" y="82"/>
                    <a:pt x="124" y="91"/>
                  </a:cubicBezTo>
                  <a:cubicBezTo>
                    <a:pt x="110" y="77"/>
                    <a:pt x="110" y="77"/>
                    <a:pt x="110" y="7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3" y="134"/>
                    <a:pt x="75" y="145"/>
                    <a:pt x="68" y="158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47" y="213"/>
                    <a:pt x="44" y="227"/>
                    <a:pt x="42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4" y="287"/>
                    <a:pt x="24" y="287"/>
                    <a:pt x="24" y="287"/>
                  </a:cubicBezTo>
                  <a:cubicBezTo>
                    <a:pt x="42" y="287"/>
                    <a:pt x="42" y="287"/>
                    <a:pt x="42" y="287"/>
                  </a:cubicBezTo>
                  <a:cubicBezTo>
                    <a:pt x="44" y="301"/>
                    <a:pt x="47" y="315"/>
                    <a:pt x="51" y="328"/>
                  </a:cubicBezTo>
                  <a:cubicBezTo>
                    <a:pt x="33" y="335"/>
                    <a:pt x="33" y="335"/>
                    <a:pt x="33" y="335"/>
                  </a:cubicBezTo>
                  <a:cubicBezTo>
                    <a:pt x="13" y="348"/>
                    <a:pt x="13" y="348"/>
                    <a:pt x="13" y="348"/>
                  </a:cubicBezTo>
                  <a:cubicBezTo>
                    <a:pt x="28" y="383"/>
                    <a:pt x="28" y="383"/>
                    <a:pt x="28" y="383"/>
                  </a:cubicBezTo>
                  <a:cubicBezTo>
                    <a:pt x="51" y="377"/>
                    <a:pt x="51" y="377"/>
                    <a:pt x="51" y="377"/>
                  </a:cubicBezTo>
                  <a:cubicBezTo>
                    <a:pt x="68" y="370"/>
                    <a:pt x="68" y="370"/>
                    <a:pt x="68" y="370"/>
                  </a:cubicBezTo>
                  <a:cubicBezTo>
                    <a:pt x="75" y="383"/>
                    <a:pt x="83" y="394"/>
                    <a:pt x="92" y="405"/>
                  </a:cubicBezTo>
                  <a:cubicBezTo>
                    <a:pt x="78" y="419"/>
                    <a:pt x="78" y="419"/>
                    <a:pt x="78" y="419"/>
                  </a:cubicBezTo>
                  <a:cubicBezTo>
                    <a:pt x="65" y="438"/>
                    <a:pt x="65" y="438"/>
                    <a:pt x="65" y="438"/>
                  </a:cubicBezTo>
                  <a:cubicBezTo>
                    <a:pt x="91" y="464"/>
                    <a:pt x="91" y="464"/>
                    <a:pt x="91" y="464"/>
                  </a:cubicBezTo>
                  <a:cubicBezTo>
                    <a:pt x="110" y="451"/>
                    <a:pt x="110" y="451"/>
                    <a:pt x="110" y="451"/>
                  </a:cubicBezTo>
                  <a:cubicBezTo>
                    <a:pt x="124" y="437"/>
                    <a:pt x="124" y="437"/>
                    <a:pt x="124" y="437"/>
                  </a:cubicBezTo>
                  <a:cubicBezTo>
                    <a:pt x="135" y="446"/>
                    <a:pt x="146" y="454"/>
                    <a:pt x="159" y="461"/>
                  </a:cubicBezTo>
                  <a:cubicBezTo>
                    <a:pt x="152" y="478"/>
                    <a:pt x="152" y="478"/>
                    <a:pt x="152" y="478"/>
                  </a:cubicBezTo>
                  <a:cubicBezTo>
                    <a:pt x="146" y="501"/>
                    <a:pt x="146" y="501"/>
                    <a:pt x="146" y="501"/>
                  </a:cubicBezTo>
                  <a:cubicBezTo>
                    <a:pt x="181" y="516"/>
                    <a:pt x="181" y="516"/>
                    <a:pt x="181" y="516"/>
                  </a:cubicBezTo>
                  <a:cubicBezTo>
                    <a:pt x="193" y="496"/>
                    <a:pt x="193" y="496"/>
                    <a:pt x="193" y="496"/>
                  </a:cubicBezTo>
                  <a:cubicBezTo>
                    <a:pt x="201" y="478"/>
                    <a:pt x="201" y="478"/>
                    <a:pt x="201" y="478"/>
                  </a:cubicBezTo>
                  <a:cubicBezTo>
                    <a:pt x="214" y="482"/>
                    <a:pt x="228" y="485"/>
                    <a:pt x="242" y="486"/>
                  </a:cubicBezTo>
                  <a:cubicBezTo>
                    <a:pt x="242" y="505"/>
                    <a:pt x="242" y="505"/>
                    <a:pt x="242" y="505"/>
                  </a:cubicBezTo>
                  <a:cubicBezTo>
                    <a:pt x="246" y="528"/>
                    <a:pt x="246" y="528"/>
                    <a:pt x="246" y="528"/>
                  </a:cubicBezTo>
                  <a:cubicBezTo>
                    <a:pt x="284" y="528"/>
                    <a:pt x="284" y="528"/>
                    <a:pt x="284" y="528"/>
                  </a:cubicBezTo>
                  <a:cubicBezTo>
                    <a:pt x="288" y="505"/>
                    <a:pt x="288" y="505"/>
                    <a:pt x="288" y="505"/>
                  </a:cubicBezTo>
                  <a:cubicBezTo>
                    <a:pt x="288" y="486"/>
                    <a:pt x="288" y="486"/>
                    <a:pt x="288" y="486"/>
                  </a:cubicBezTo>
                  <a:cubicBezTo>
                    <a:pt x="302" y="485"/>
                    <a:pt x="316" y="482"/>
                    <a:pt x="329" y="478"/>
                  </a:cubicBezTo>
                  <a:cubicBezTo>
                    <a:pt x="336" y="496"/>
                    <a:pt x="336" y="496"/>
                    <a:pt x="336" y="496"/>
                  </a:cubicBezTo>
                  <a:cubicBezTo>
                    <a:pt x="349" y="516"/>
                    <a:pt x="349" y="516"/>
                    <a:pt x="349" y="516"/>
                  </a:cubicBezTo>
                  <a:cubicBezTo>
                    <a:pt x="383" y="501"/>
                    <a:pt x="383" y="501"/>
                    <a:pt x="383" y="501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1" y="461"/>
                    <a:pt x="371" y="461"/>
                    <a:pt x="371" y="461"/>
                  </a:cubicBezTo>
                  <a:cubicBezTo>
                    <a:pt x="383" y="454"/>
                    <a:pt x="395" y="446"/>
                    <a:pt x="406" y="437"/>
                  </a:cubicBezTo>
                  <a:cubicBezTo>
                    <a:pt x="420" y="451"/>
                    <a:pt x="420" y="451"/>
                    <a:pt x="420" y="451"/>
                  </a:cubicBezTo>
                  <a:cubicBezTo>
                    <a:pt x="439" y="464"/>
                    <a:pt x="439" y="464"/>
                    <a:pt x="439" y="464"/>
                  </a:cubicBezTo>
                  <a:cubicBezTo>
                    <a:pt x="465" y="438"/>
                    <a:pt x="465" y="438"/>
                    <a:pt x="465" y="438"/>
                  </a:cubicBezTo>
                  <a:cubicBezTo>
                    <a:pt x="452" y="419"/>
                    <a:pt x="452" y="419"/>
                    <a:pt x="452" y="419"/>
                  </a:cubicBezTo>
                  <a:cubicBezTo>
                    <a:pt x="438" y="405"/>
                    <a:pt x="438" y="405"/>
                    <a:pt x="438" y="405"/>
                  </a:cubicBezTo>
                  <a:cubicBezTo>
                    <a:pt x="447" y="394"/>
                    <a:pt x="455" y="383"/>
                    <a:pt x="462" y="370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502" y="383"/>
                    <a:pt x="502" y="383"/>
                    <a:pt x="502" y="383"/>
                  </a:cubicBezTo>
                  <a:cubicBezTo>
                    <a:pt x="516" y="348"/>
                    <a:pt x="516" y="348"/>
                    <a:pt x="516" y="348"/>
                  </a:cubicBezTo>
                  <a:cubicBezTo>
                    <a:pt x="496" y="335"/>
                    <a:pt x="496" y="335"/>
                    <a:pt x="496" y="335"/>
                  </a:cubicBezTo>
                  <a:cubicBezTo>
                    <a:pt x="479" y="328"/>
                    <a:pt x="479" y="328"/>
                    <a:pt x="479" y="328"/>
                  </a:cubicBezTo>
                  <a:cubicBezTo>
                    <a:pt x="483" y="315"/>
                    <a:pt x="486" y="301"/>
                    <a:pt x="487" y="287"/>
                  </a:cubicBezTo>
                  <a:lnTo>
                    <a:pt x="506" y="287"/>
                  </a:lnTo>
                  <a:close/>
                  <a:moveTo>
                    <a:pt x="265" y="290"/>
                  </a:moveTo>
                  <a:cubicBezTo>
                    <a:pt x="251" y="290"/>
                    <a:pt x="239" y="278"/>
                    <a:pt x="239" y="264"/>
                  </a:cubicBezTo>
                  <a:cubicBezTo>
                    <a:pt x="239" y="250"/>
                    <a:pt x="251" y="238"/>
                    <a:pt x="265" y="238"/>
                  </a:cubicBezTo>
                  <a:cubicBezTo>
                    <a:pt x="279" y="238"/>
                    <a:pt x="291" y="250"/>
                    <a:pt x="291" y="264"/>
                  </a:cubicBezTo>
                  <a:cubicBezTo>
                    <a:pt x="291" y="278"/>
                    <a:pt x="279" y="290"/>
                    <a:pt x="265" y="29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5405438" y="2741613"/>
              <a:ext cx="1376363" cy="1381125"/>
            </a:xfrm>
            <a:custGeom>
              <a:avLst/>
              <a:gdLst>
                <a:gd name="T0" fmla="*/ 184 w 367"/>
                <a:gd name="T1" fmla="*/ 0 h 368"/>
                <a:gd name="T2" fmla="*/ 0 w 367"/>
                <a:gd name="T3" fmla="*/ 184 h 368"/>
                <a:gd name="T4" fmla="*/ 184 w 367"/>
                <a:gd name="T5" fmla="*/ 368 h 368"/>
                <a:gd name="T6" fmla="*/ 367 w 367"/>
                <a:gd name="T7" fmla="*/ 184 h 368"/>
                <a:gd name="T8" fmla="*/ 184 w 367"/>
                <a:gd name="T9" fmla="*/ 0 h 368"/>
                <a:gd name="T10" fmla="*/ 184 w 367"/>
                <a:gd name="T11" fmla="*/ 250 h 368"/>
                <a:gd name="T12" fmla="*/ 118 w 367"/>
                <a:gd name="T13" fmla="*/ 184 h 368"/>
                <a:gd name="T14" fmla="*/ 184 w 367"/>
                <a:gd name="T15" fmla="*/ 118 h 368"/>
                <a:gd name="T16" fmla="*/ 250 w 367"/>
                <a:gd name="T17" fmla="*/ 184 h 368"/>
                <a:gd name="T18" fmla="*/ 184 w 367"/>
                <a:gd name="T19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7" h="368">
                  <a:moveTo>
                    <a:pt x="184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5"/>
                    <a:pt x="83" y="368"/>
                    <a:pt x="184" y="368"/>
                  </a:cubicBezTo>
                  <a:cubicBezTo>
                    <a:pt x="285" y="368"/>
                    <a:pt x="367" y="285"/>
                    <a:pt x="367" y="184"/>
                  </a:cubicBezTo>
                  <a:cubicBezTo>
                    <a:pt x="367" y="83"/>
                    <a:pt x="285" y="0"/>
                    <a:pt x="184" y="0"/>
                  </a:cubicBezTo>
                  <a:close/>
                  <a:moveTo>
                    <a:pt x="184" y="250"/>
                  </a:moveTo>
                  <a:cubicBezTo>
                    <a:pt x="148" y="250"/>
                    <a:pt x="118" y="220"/>
                    <a:pt x="118" y="184"/>
                  </a:cubicBezTo>
                  <a:cubicBezTo>
                    <a:pt x="118" y="148"/>
                    <a:pt x="148" y="118"/>
                    <a:pt x="184" y="118"/>
                  </a:cubicBezTo>
                  <a:cubicBezTo>
                    <a:pt x="220" y="118"/>
                    <a:pt x="250" y="148"/>
                    <a:pt x="250" y="184"/>
                  </a:cubicBezTo>
                  <a:cubicBezTo>
                    <a:pt x="250" y="220"/>
                    <a:pt x="220" y="250"/>
                    <a:pt x="184" y="2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388985" y="4771390"/>
            <a:ext cx="1436370" cy="1266190"/>
            <a:chOff x="5803900" y="2852738"/>
            <a:chExt cx="1300163" cy="1319212"/>
          </a:xfr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scaled="0"/>
          </a:gradFill>
        </p:grpSpPr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803900" y="2852738"/>
              <a:ext cx="1300163" cy="1319212"/>
            </a:xfrm>
            <a:custGeom>
              <a:avLst/>
              <a:gdLst>
                <a:gd name="T0" fmla="*/ 309 w 347"/>
                <a:gd name="T1" fmla="*/ 176 h 352"/>
                <a:gd name="T2" fmla="*/ 326 w 347"/>
                <a:gd name="T3" fmla="*/ 150 h 352"/>
                <a:gd name="T4" fmla="*/ 335 w 347"/>
                <a:gd name="T5" fmla="*/ 103 h 352"/>
                <a:gd name="T6" fmla="*/ 294 w 347"/>
                <a:gd name="T7" fmla="*/ 113 h 352"/>
                <a:gd name="T8" fmla="*/ 282 w 347"/>
                <a:gd name="T9" fmla="*/ 65 h 352"/>
                <a:gd name="T10" fmla="*/ 262 w 347"/>
                <a:gd name="T11" fmla="*/ 22 h 352"/>
                <a:gd name="T12" fmla="*/ 234 w 347"/>
                <a:gd name="T13" fmla="*/ 54 h 352"/>
                <a:gd name="T14" fmla="*/ 196 w 347"/>
                <a:gd name="T15" fmla="*/ 23 h 352"/>
                <a:gd name="T16" fmla="*/ 155 w 347"/>
                <a:gd name="T17" fmla="*/ 0 h 352"/>
                <a:gd name="T18" fmla="*/ 151 w 347"/>
                <a:gd name="T19" fmla="*/ 42 h 352"/>
                <a:gd name="T20" fmla="*/ 102 w 347"/>
                <a:gd name="T21" fmla="*/ 39 h 352"/>
                <a:gd name="T22" fmla="*/ 55 w 347"/>
                <a:gd name="T23" fmla="*/ 44 h 352"/>
                <a:gd name="T24" fmla="*/ 77 w 347"/>
                <a:gd name="T25" fmla="*/ 81 h 352"/>
                <a:gd name="T26" fmla="*/ 35 w 347"/>
                <a:gd name="T27" fmla="*/ 107 h 352"/>
                <a:gd name="T28" fmla="*/ 0 w 347"/>
                <a:gd name="T29" fmla="*/ 139 h 352"/>
                <a:gd name="T30" fmla="*/ 39 w 347"/>
                <a:gd name="T31" fmla="*/ 156 h 352"/>
                <a:gd name="T32" fmla="*/ 39 w 347"/>
                <a:gd name="T33" fmla="*/ 195 h 352"/>
                <a:gd name="T34" fmla="*/ 0 w 347"/>
                <a:gd name="T35" fmla="*/ 212 h 352"/>
                <a:gd name="T36" fmla="*/ 35 w 347"/>
                <a:gd name="T37" fmla="*/ 244 h 352"/>
                <a:gd name="T38" fmla="*/ 77 w 347"/>
                <a:gd name="T39" fmla="*/ 271 h 352"/>
                <a:gd name="T40" fmla="*/ 55 w 347"/>
                <a:gd name="T41" fmla="*/ 307 h 352"/>
                <a:gd name="T42" fmla="*/ 102 w 347"/>
                <a:gd name="T43" fmla="*/ 313 h 352"/>
                <a:gd name="T44" fmla="*/ 151 w 347"/>
                <a:gd name="T45" fmla="*/ 309 h 352"/>
                <a:gd name="T46" fmla="*/ 155 w 347"/>
                <a:gd name="T47" fmla="*/ 352 h 352"/>
                <a:gd name="T48" fmla="*/ 196 w 347"/>
                <a:gd name="T49" fmla="*/ 329 h 352"/>
                <a:gd name="T50" fmla="*/ 234 w 347"/>
                <a:gd name="T51" fmla="*/ 297 h 352"/>
                <a:gd name="T52" fmla="*/ 262 w 347"/>
                <a:gd name="T53" fmla="*/ 329 h 352"/>
                <a:gd name="T54" fmla="*/ 282 w 347"/>
                <a:gd name="T55" fmla="*/ 286 h 352"/>
                <a:gd name="T56" fmla="*/ 294 w 347"/>
                <a:gd name="T57" fmla="*/ 239 h 352"/>
                <a:gd name="T58" fmla="*/ 335 w 347"/>
                <a:gd name="T59" fmla="*/ 248 h 352"/>
                <a:gd name="T60" fmla="*/ 326 w 347"/>
                <a:gd name="T61" fmla="*/ 201 h 352"/>
                <a:gd name="T62" fmla="*/ 174 w 347"/>
                <a:gd name="T63" fmla="*/ 201 h 352"/>
                <a:gd name="T64" fmla="*/ 174 w 347"/>
                <a:gd name="T65" fmla="*/ 150 h 352"/>
                <a:gd name="T66" fmla="*/ 174 w 347"/>
                <a:gd name="T67" fmla="*/ 20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7" h="352">
                  <a:moveTo>
                    <a:pt x="308" y="195"/>
                  </a:moveTo>
                  <a:cubicBezTo>
                    <a:pt x="309" y="189"/>
                    <a:pt x="309" y="182"/>
                    <a:pt x="309" y="176"/>
                  </a:cubicBezTo>
                  <a:cubicBezTo>
                    <a:pt x="309" y="169"/>
                    <a:pt x="309" y="162"/>
                    <a:pt x="308" y="156"/>
                  </a:cubicBezTo>
                  <a:cubicBezTo>
                    <a:pt x="326" y="150"/>
                    <a:pt x="326" y="150"/>
                    <a:pt x="326" y="150"/>
                  </a:cubicBezTo>
                  <a:cubicBezTo>
                    <a:pt x="347" y="139"/>
                    <a:pt x="347" y="139"/>
                    <a:pt x="347" y="139"/>
                  </a:cubicBezTo>
                  <a:cubicBezTo>
                    <a:pt x="335" y="103"/>
                    <a:pt x="335" y="103"/>
                    <a:pt x="335" y="103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294" y="113"/>
                    <a:pt x="294" y="113"/>
                    <a:pt x="294" y="113"/>
                  </a:cubicBezTo>
                  <a:cubicBezTo>
                    <a:pt x="288" y="101"/>
                    <a:pt x="280" y="90"/>
                    <a:pt x="271" y="81"/>
                  </a:cubicBezTo>
                  <a:cubicBezTo>
                    <a:pt x="282" y="65"/>
                    <a:pt x="282" y="65"/>
                    <a:pt x="282" y="65"/>
                  </a:cubicBezTo>
                  <a:cubicBezTo>
                    <a:pt x="292" y="44"/>
                    <a:pt x="292" y="44"/>
                    <a:pt x="292" y="44"/>
                  </a:cubicBezTo>
                  <a:cubicBezTo>
                    <a:pt x="262" y="22"/>
                    <a:pt x="262" y="22"/>
                    <a:pt x="262" y="22"/>
                  </a:cubicBezTo>
                  <a:cubicBezTo>
                    <a:pt x="245" y="39"/>
                    <a:pt x="245" y="39"/>
                    <a:pt x="245" y="39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22" y="48"/>
                    <a:pt x="210" y="44"/>
                    <a:pt x="196" y="42"/>
                  </a:cubicBezTo>
                  <a:cubicBezTo>
                    <a:pt x="196" y="23"/>
                    <a:pt x="196" y="23"/>
                    <a:pt x="196" y="23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42"/>
                    <a:pt x="151" y="42"/>
                    <a:pt x="151" y="42"/>
                  </a:cubicBezTo>
                  <a:cubicBezTo>
                    <a:pt x="138" y="44"/>
                    <a:pt x="125" y="48"/>
                    <a:pt x="113" y="54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85" y="22"/>
                    <a:pt x="85" y="22"/>
                    <a:pt x="85" y="22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67" y="90"/>
                    <a:pt x="60" y="101"/>
                    <a:pt x="53" y="113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8" y="162"/>
                    <a:pt x="38" y="169"/>
                    <a:pt x="38" y="176"/>
                  </a:cubicBezTo>
                  <a:cubicBezTo>
                    <a:pt x="38" y="182"/>
                    <a:pt x="38" y="189"/>
                    <a:pt x="39" y="195"/>
                  </a:cubicBezTo>
                  <a:cubicBezTo>
                    <a:pt x="21" y="201"/>
                    <a:pt x="21" y="201"/>
                    <a:pt x="21" y="201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35" y="244"/>
                    <a:pt x="35" y="244"/>
                    <a:pt x="35" y="244"/>
                  </a:cubicBezTo>
                  <a:cubicBezTo>
                    <a:pt x="53" y="239"/>
                    <a:pt x="53" y="239"/>
                    <a:pt x="53" y="239"/>
                  </a:cubicBezTo>
                  <a:cubicBezTo>
                    <a:pt x="60" y="250"/>
                    <a:pt x="67" y="261"/>
                    <a:pt x="77" y="271"/>
                  </a:cubicBezTo>
                  <a:cubicBezTo>
                    <a:pt x="65" y="286"/>
                    <a:pt x="65" y="286"/>
                    <a:pt x="65" y="286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85" y="329"/>
                    <a:pt x="85" y="329"/>
                    <a:pt x="85" y="329"/>
                  </a:cubicBezTo>
                  <a:cubicBezTo>
                    <a:pt x="102" y="313"/>
                    <a:pt x="102" y="313"/>
                    <a:pt x="102" y="313"/>
                  </a:cubicBezTo>
                  <a:cubicBezTo>
                    <a:pt x="113" y="297"/>
                    <a:pt x="113" y="297"/>
                    <a:pt x="113" y="297"/>
                  </a:cubicBezTo>
                  <a:cubicBezTo>
                    <a:pt x="125" y="303"/>
                    <a:pt x="138" y="307"/>
                    <a:pt x="151" y="309"/>
                  </a:cubicBezTo>
                  <a:cubicBezTo>
                    <a:pt x="151" y="329"/>
                    <a:pt x="151" y="329"/>
                    <a:pt x="151" y="329"/>
                  </a:cubicBezTo>
                  <a:cubicBezTo>
                    <a:pt x="155" y="352"/>
                    <a:pt x="155" y="352"/>
                    <a:pt x="155" y="352"/>
                  </a:cubicBezTo>
                  <a:cubicBezTo>
                    <a:pt x="192" y="352"/>
                    <a:pt x="192" y="352"/>
                    <a:pt x="192" y="352"/>
                  </a:cubicBezTo>
                  <a:cubicBezTo>
                    <a:pt x="196" y="329"/>
                    <a:pt x="196" y="329"/>
                    <a:pt x="196" y="329"/>
                  </a:cubicBezTo>
                  <a:cubicBezTo>
                    <a:pt x="196" y="309"/>
                    <a:pt x="196" y="309"/>
                    <a:pt x="196" y="309"/>
                  </a:cubicBezTo>
                  <a:cubicBezTo>
                    <a:pt x="210" y="307"/>
                    <a:pt x="222" y="303"/>
                    <a:pt x="234" y="297"/>
                  </a:cubicBezTo>
                  <a:cubicBezTo>
                    <a:pt x="245" y="313"/>
                    <a:pt x="245" y="313"/>
                    <a:pt x="245" y="313"/>
                  </a:cubicBezTo>
                  <a:cubicBezTo>
                    <a:pt x="262" y="329"/>
                    <a:pt x="262" y="329"/>
                    <a:pt x="262" y="329"/>
                  </a:cubicBezTo>
                  <a:cubicBezTo>
                    <a:pt x="292" y="307"/>
                    <a:pt x="292" y="307"/>
                    <a:pt x="292" y="307"/>
                  </a:cubicBezTo>
                  <a:cubicBezTo>
                    <a:pt x="282" y="286"/>
                    <a:pt x="282" y="286"/>
                    <a:pt x="282" y="286"/>
                  </a:cubicBezTo>
                  <a:cubicBezTo>
                    <a:pt x="271" y="271"/>
                    <a:pt x="271" y="271"/>
                    <a:pt x="271" y="271"/>
                  </a:cubicBezTo>
                  <a:cubicBezTo>
                    <a:pt x="280" y="261"/>
                    <a:pt x="288" y="250"/>
                    <a:pt x="294" y="239"/>
                  </a:cubicBezTo>
                  <a:cubicBezTo>
                    <a:pt x="312" y="244"/>
                    <a:pt x="312" y="244"/>
                    <a:pt x="312" y="244"/>
                  </a:cubicBezTo>
                  <a:cubicBezTo>
                    <a:pt x="335" y="248"/>
                    <a:pt x="335" y="248"/>
                    <a:pt x="335" y="248"/>
                  </a:cubicBezTo>
                  <a:cubicBezTo>
                    <a:pt x="347" y="212"/>
                    <a:pt x="347" y="212"/>
                    <a:pt x="347" y="212"/>
                  </a:cubicBezTo>
                  <a:cubicBezTo>
                    <a:pt x="326" y="201"/>
                    <a:pt x="326" y="201"/>
                    <a:pt x="326" y="201"/>
                  </a:cubicBezTo>
                  <a:lnTo>
                    <a:pt x="308" y="195"/>
                  </a:lnTo>
                  <a:close/>
                  <a:moveTo>
                    <a:pt x="174" y="201"/>
                  </a:moveTo>
                  <a:cubicBezTo>
                    <a:pt x="159" y="201"/>
                    <a:pt x="148" y="190"/>
                    <a:pt x="148" y="176"/>
                  </a:cubicBezTo>
                  <a:cubicBezTo>
                    <a:pt x="148" y="162"/>
                    <a:pt x="159" y="150"/>
                    <a:pt x="174" y="150"/>
                  </a:cubicBezTo>
                  <a:cubicBezTo>
                    <a:pt x="188" y="150"/>
                    <a:pt x="199" y="162"/>
                    <a:pt x="199" y="176"/>
                  </a:cubicBezTo>
                  <a:cubicBezTo>
                    <a:pt x="199" y="190"/>
                    <a:pt x="188" y="201"/>
                    <a:pt x="174" y="2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5" name="Freeform 19"/>
            <p:cNvSpPr>
              <a:spLocks noEditPoints="1"/>
            </p:cNvSpPr>
            <p:nvPr/>
          </p:nvSpPr>
          <p:spPr bwMode="auto">
            <a:xfrm>
              <a:off x="6080125" y="3136900"/>
              <a:ext cx="747713" cy="746125"/>
            </a:xfrm>
            <a:custGeom>
              <a:avLst/>
              <a:gdLst>
                <a:gd name="T0" fmla="*/ 100 w 199"/>
                <a:gd name="T1" fmla="*/ 0 h 199"/>
                <a:gd name="T2" fmla="*/ 0 w 199"/>
                <a:gd name="T3" fmla="*/ 100 h 199"/>
                <a:gd name="T4" fmla="*/ 100 w 199"/>
                <a:gd name="T5" fmla="*/ 199 h 199"/>
                <a:gd name="T6" fmla="*/ 199 w 199"/>
                <a:gd name="T7" fmla="*/ 100 h 199"/>
                <a:gd name="T8" fmla="*/ 100 w 199"/>
                <a:gd name="T9" fmla="*/ 0 h 199"/>
                <a:gd name="T10" fmla="*/ 100 w 199"/>
                <a:gd name="T11" fmla="*/ 150 h 199"/>
                <a:gd name="T12" fmla="*/ 49 w 199"/>
                <a:gd name="T13" fmla="*/ 100 h 199"/>
                <a:gd name="T14" fmla="*/ 100 w 199"/>
                <a:gd name="T15" fmla="*/ 49 h 199"/>
                <a:gd name="T16" fmla="*/ 150 w 199"/>
                <a:gd name="T17" fmla="*/ 100 h 199"/>
                <a:gd name="T18" fmla="*/ 100 w 199"/>
                <a:gd name="T19" fmla="*/ 15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9" h="199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199"/>
                    <a:pt x="100" y="199"/>
                  </a:cubicBezTo>
                  <a:cubicBezTo>
                    <a:pt x="155" y="199"/>
                    <a:pt x="199" y="155"/>
                    <a:pt x="199" y="100"/>
                  </a:cubicBezTo>
                  <a:cubicBezTo>
                    <a:pt x="199" y="45"/>
                    <a:pt x="155" y="0"/>
                    <a:pt x="100" y="0"/>
                  </a:cubicBezTo>
                  <a:close/>
                  <a:moveTo>
                    <a:pt x="100" y="150"/>
                  </a:moveTo>
                  <a:cubicBezTo>
                    <a:pt x="72" y="150"/>
                    <a:pt x="49" y="128"/>
                    <a:pt x="49" y="100"/>
                  </a:cubicBezTo>
                  <a:cubicBezTo>
                    <a:pt x="49" y="72"/>
                    <a:pt x="72" y="49"/>
                    <a:pt x="100" y="49"/>
                  </a:cubicBezTo>
                  <a:cubicBezTo>
                    <a:pt x="127" y="49"/>
                    <a:pt x="150" y="72"/>
                    <a:pt x="150" y="100"/>
                  </a:cubicBezTo>
                  <a:cubicBezTo>
                    <a:pt x="150" y="128"/>
                    <a:pt x="127" y="150"/>
                    <a:pt x="100" y="1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9461500" y="4271645"/>
            <a:ext cx="1744980" cy="1513840"/>
            <a:chOff x="5305425" y="2638425"/>
            <a:chExt cx="1579563" cy="1577975"/>
          </a:xfr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scaled="0"/>
          </a:gradFill>
        </p:grpSpPr>
        <p:sp>
          <p:nvSpPr>
            <p:cNvPr id="27" name="Freeform 6"/>
            <p:cNvSpPr>
              <a:spLocks noEditPoints="1"/>
            </p:cNvSpPr>
            <p:nvPr/>
          </p:nvSpPr>
          <p:spPr bwMode="auto">
            <a:xfrm>
              <a:off x="5305425" y="2638425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1219200" y="2844800"/>
            <a:ext cx="70332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2.</a:t>
            </a:r>
            <a:r>
              <a:rPr lang="zh-CN" altLang="en-US" b="1"/>
              <a:t>对密码进行</a:t>
            </a:r>
            <a:r>
              <a:rPr lang="en-US" altLang="zh-CN" b="1"/>
              <a:t>MD5</a:t>
            </a:r>
            <a:r>
              <a:rPr lang="zh-CN" altLang="en-US" b="1"/>
              <a:t>加密</a:t>
            </a:r>
            <a:endParaRPr lang="zh-CN" altLang="en-US" b="1"/>
          </a:p>
          <a:p>
            <a:r>
              <a:t>为了防止数据库泄露或其它情况造成的用户私密信息（如登录密码等信息）泄露，所有存储在数据库中的私密数据都是加密后再存储的。用户登录密码会进行 md5（加盐）加密后存储在数据库中。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915091" y="21636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4290649" y="-762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40055" y="216535"/>
            <a:ext cx="3627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spc="5" dirty="0"/>
              <a:t>登录</a:t>
            </a:r>
            <a:r>
              <a:rPr lang="zh-CN" sz="2800" b="1" spc="5" dirty="0"/>
              <a:t>安全设计</a:t>
            </a:r>
            <a:endParaRPr lang="zh-CN" sz="2800" b="1" spc="5" dirty="0"/>
          </a:p>
        </p:txBody>
      </p:sp>
      <p:sp>
        <p:nvSpPr>
          <p:cNvPr id="2" name="文本框 1"/>
          <p:cNvSpPr txBox="1"/>
          <p:nvPr/>
        </p:nvSpPr>
        <p:spPr>
          <a:xfrm>
            <a:off x="2209800" y="4114165"/>
            <a:ext cx="831278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altLang="zh-CN" b="1"/>
              <a:t>3</a:t>
            </a:r>
            <a:r>
              <a:rPr lang="zh-CN" altLang="en-US" b="1"/>
              <a:t>.token验证身份</a:t>
            </a:r>
            <a:endParaRPr lang="zh-CN" altLang="en-US" b="1"/>
          </a:p>
          <a:p>
            <a:pPr>
              <a:lnSpc>
                <a:spcPct val="120000"/>
              </a:lnSpc>
            </a:pPr>
            <a:r>
              <a:rPr lang="zh-CN" altLang="en-US"/>
              <a:t>为了防止CSRF攻击，我们将会使用jwt机制，每一次后端请求将会检查经过签名后的token数据，如果非法将禁止访问。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209800" y="5393055"/>
            <a:ext cx="831278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altLang="zh-CN" b="1"/>
              <a:t>4</a:t>
            </a:r>
            <a:r>
              <a:rPr lang="zh-CN" altLang="en-US"/>
              <a:t>.</a:t>
            </a:r>
            <a:r>
              <a:rPr lang="zh-CN" altLang="en-US" b="1"/>
              <a:t>唯一登录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每个用户在同一时间段仅能维护一个登录的客户端，用户最新一次的登录将会把用户上次的登录踢下线。</a:t>
            </a:r>
            <a:endParaRPr lang="zh-CN" altLang="en-US"/>
          </a:p>
        </p:txBody>
      </p:sp>
      <p:sp>
        <p:nvSpPr>
          <p:cNvPr id="18" name="Freeform 5"/>
          <p:cNvSpPr/>
          <p:nvPr/>
        </p:nvSpPr>
        <p:spPr bwMode="auto">
          <a:xfrm>
            <a:off x="347345" y="1464310"/>
            <a:ext cx="1753870" cy="1848485"/>
          </a:xfrm>
          <a:custGeom>
            <a:avLst/>
            <a:gdLst>
              <a:gd name="T0" fmla="*/ 387 w 396"/>
              <a:gd name="T1" fmla="*/ 304 h 435"/>
              <a:gd name="T2" fmla="*/ 349 w 396"/>
              <a:gd name="T3" fmla="*/ 262 h 435"/>
              <a:gd name="T4" fmla="*/ 256 w 396"/>
              <a:gd name="T5" fmla="*/ 250 h 435"/>
              <a:gd name="T6" fmla="*/ 256 w 396"/>
              <a:gd name="T7" fmla="*/ 225 h 435"/>
              <a:gd name="T8" fmla="*/ 270 w 396"/>
              <a:gd name="T9" fmla="*/ 176 h 435"/>
              <a:gd name="T10" fmla="*/ 277 w 396"/>
              <a:gd name="T11" fmla="*/ 163 h 435"/>
              <a:gd name="T12" fmla="*/ 280 w 396"/>
              <a:gd name="T13" fmla="*/ 154 h 435"/>
              <a:gd name="T14" fmla="*/ 286 w 396"/>
              <a:gd name="T15" fmla="*/ 138 h 435"/>
              <a:gd name="T16" fmla="*/ 282 w 396"/>
              <a:gd name="T17" fmla="*/ 124 h 435"/>
              <a:gd name="T18" fmla="*/ 292 w 396"/>
              <a:gd name="T19" fmla="*/ 86 h 435"/>
              <a:gd name="T20" fmla="*/ 265 w 396"/>
              <a:gd name="T21" fmla="*/ 22 h 435"/>
              <a:gd name="T22" fmla="*/ 223 w 396"/>
              <a:gd name="T23" fmla="*/ 11 h 435"/>
              <a:gd name="T24" fmla="*/ 213 w 396"/>
              <a:gd name="T25" fmla="*/ 6 h 435"/>
              <a:gd name="T26" fmla="*/ 194 w 396"/>
              <a:gd name="T27" fmla="*/ 0 h 435"/>
              <a:gd name="T28" fmla="*/ 164 w 396"/>
              <a:gd name="T29" fmla="*/ 5 h 435"/>
              <a:gd name="T30" fmla="*/ 144 w 396"/>
              <a:gd name="T31" fmla="*/ 16 h 435"/>
              <a:gd name="T32" fmla="*/ 125 w 396"/>
              <a:gd name="T33" fmla="*/ 34 h 435"/>
              <a:gd name="T34" fmla="*/ 111 w 396"/>
              <a:gd name="T35" fmla="*/ 53 h 435"/>
              <a:gd name="T36" fmla="*/ 114 w 396"/>
              <a:gd name="T37" fmla="*/ 125 h 435"/>
              <a:gd name="T38" fmla="*/ 114 w 396"/>
              <a:gd name="T39" fmla="*/ 146 h 435"/>
              <a:gd name="T40" fmla="*/ 119 w 396"/>
              <a:gd name="T41" fmla="*/ 162 h 435"/>
              <a:gd name="T42" fmla="*/ 123 w 396"/>
              <a:gd name="T43" fmla="*/ 173 h 435"/>
              <a:gd name="T44" fmla="*/ 130 w 396"/>
              <a:gd name="T45" fmla="*/ 178 h 435"/>
              <a:gd name="T46" fmla="*/ 133 w 396"/>
              <a:gd name="T47" fmla="*/ 182 h 435"/>
              <a:gd name="T48" fmla="*/ 143 w 396"/>
              <a:gd name="T49" fmla="*/ 218 h 435"/>
              <a:gd name="T50" fmla="*/ 145 w 396"/>
              <a:gd name="T51" fmla="*/ 249 h 435"/>
              <a:gd name="T52" fmla="*/ 48 w 396"/>
              <a:gd name="T53" fmla="*/ 262 h 435"/>
              <a:gd name="T54" fmla="*/ 10 w 396"/>
              <a:gd name="T55" fmla="*/ 304 h 435"/>
              <a:gd name="T56" fmla="*/ 0 w 396"/>
              <a:gd name="T57" fmla="*/ 435 h 435"/>
              <a:gd name="T58" fmla="*/ 175 w 396"/>
              <a:gd name="T59" fmla="*/ 435 h 435"/>
              <a:gd name="T60" fmla="*/ 221 w 396"/>
              <a:gd name="T61" fmla="*/ 435 h 435"/>
              <a:gd name="T62" fmla="*/ 396 w 396"/>
              <a:gd name="T63" fmla="*/ 435 h 435"/>
              <a:gd name="T64" fmla="*/ 387 w 396"/>
              <a:gd name="T65" fmla="*/ 304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96" h="435">
                <a:moveTo>
                  <a:pt x="387" y="304"/>
                </a:moveTo>
                <a:cubicBezTo>
                  <a:pt x="385" y="274"/>
                  <a:pt x="349" y="262"/>
                  <a:pt x="349" y="262"/>
                </a:cubicBezTo>
                <a:cubicBezTo>
                  <a:pt x="256" y="250"/>
                  <a:pt x="256" y="250"/>
                  <a:pt x="256" y="250"/>
                </a:cubicBezTo>
                <a:cubicBezTo>
                  <a:pt x="256" y="225"/>
                  <a:pt x="256" y="225"/>
                  <a:pt x="256" y="225"/>
                </a:cubicBezTo>
                <a:cubicBezTo>
                  <a:pt x="271" y="206"/>
                  <a:pt x="270" y="176"/>
                  <a:pt x="270" y="176"/>
                </a:cubicBezTo>
                <a:cubicBezTo>
                  <a:pt x="277" y="182"/>
                  <a:pt x="277" y="166"/>
                  <a:pt x="277" y="163"/>
                </a:cubicBezTo>
                <a:cubicBezTo>
                  <a:pt x="277" y="161"/>
                  <a:pt x="280" y="157"/>
                  <a:pt x="280" y="154"/>
                </a:cubicBezTo>
                <a:cubicBezTo>
                  <a:pt x="280" y="151"/>
                  <a:pt x="282" y="145"/>
                  <a:pt x="286" y="138"/>
                </a:cubicBezTo>
                <a:cubicBezTo>
                  <a:pt x="289" y="132"/>
                  <a:pt x="287" y="125"/>
                  <a:pt x="282" y="124"/>
                </a:cubicBezTo>
                <a:cubicBezTo>
                  <a:pt x="286" y="117"/>
                  <a:pt x="292" y="86"/>
                  <a:pt x="292" y="86"/>
                </a:cubicBezTo>
                <a:cubicBezTo>
                  <a:pt x="295" y="60"/>
                  <a:pt x="279" y="38"/>
                  <a:pt x="265" y="22"/>
                </a:cubicBezTo>
                <a:cubicBezTo>
                  <a:pt x="252" y="6"/>
                  <a:pt x="236" y="6"/>
                  <a:pt x="223" y="11"/>
                </a:cubicBezTo>
                <a:cubicBezTo>
                  <a:pt x="222" y="9"/>
                  <a:pt x="215" y="8"/>
                  <a:pt x="213" y="6"/>
                </a:cubicBezTo>
                <a:cubicBezTo>
                  <a:pt x="211" y="3"/>
                  <a:pt x="199" y="0"/>
                  <a:pt x="194" y="0"/>
                </a:cubicBezTo>
                <a:cubicBezTo>
                  <a:pt x="190" y="0"/>
                  <a:pt x="173" y="3"/>
                  <a:pt x="164" y="5"/>
                </a:cubicBezTo>
                <a:cubicBezTo>
                  <a:pt x="155" y="7"/>
                  <a:pt x="154" y="12"/>
                  <a:pt x="144" y="16"/>
                </a:cubicBezTo>
                <a:cubicBezTo>
                  <a:pt x="134" y="20"/>
                  <a:pt x="125" y="32"/>
                  <a:pt x="125" y="34"/>
                </a:cubicBezTo>
                <a:cubicBezTo>
                  <a:pt x="124" y="36"/>
                  <a:pt x="125" y="28"/>
                  <a:pt x="111" y="53"/>
                </a:cubicBezTo>
                <a:cubicBezTo>
                  <a:pt x="97" y="79"/>
                  <a:pt x="111" y="118"/>
                  <a:pt x="114" y="125"/>
                </a:cubicBezTo>
                <a:cubicBezTo>
                  <a:pt x="111" y="128"/>
                  <a:pt x="114" y="143"/>
                  <a:pt x="114" y="146"/>
                </a:cubicBezTo>
                <a:cubicBezTo>
                  <a:pt x="114" y="149"/>
                  <a:pt x="117" y="160"/>
                  <a:pt x="119" y="162"/>
                </a:cubicBezTo>
                <a:cubicBezTo>
                  <a:pt x="121" y="164"/>
                  <a:pt x="121" y="166"/>
                  <a:pt x="123" y="173"/>
                </a:cubicBezTo>
                <a:cubicBezTo>
                  <a:pt x="125" y="180"/>
                  <a:pt x="130" y="178"/>
                  <a:pt x="130" y="178"/>
                </a:cubicBezTo>
                <a:cubicBezTo>
                  <a:pt x="133" y="182"/>
                  <a:pt x="133" y="182"/>
                  <a:pt x="133" y="182"/>
                </a:cubicBezTo>
                <a:cubicBezTo>
                  <a:pt x="135" y="206"/>
                  <a:pt x="143" y="218"/>
                  <a:pt x="143" y="218"/>
                </a:cubicBezTo>
                <a:cubicBezTo>
                  <a:pt x="145" y="249"/>
                  <a:pt x="145" y="249"/>
                  <a:pt x="145" y="249"/>
                </a:cubicBezTo>
                <a:cubicBezTo>
                  <a:pt x="48" y="262"/>
                  <a:pt x="48" y="262"/>
                  <a:pt x="48" y="262"/>
                </a:cubicBezTo>
                <a:cubicBezTo>
                  <a:pt x="48" y="262"/>
                  <a:pt x="16" y="275"/>
                  <a:pt x="10" y="304"/>
                </a:cubicBezTo>
                <a:cubicBezTo>
                  <a:pt x="3" y="335"/>
                  <a:pt x="0" y="435"/>
                  <a:pt x="0" y="435"/>
                </a:cubicBezTo>
                <a:cubicBezTo>
                  <a:pt x="175" y="435"/>
                  <a:pt x="175" y="435"/>
                  <a:pt x="175" y="435"/>
                </a:cubicBezTo>
                <a:cubicBezTo>
                  <a:pt x="221" y="435"/>
                  <a:pt x="221" y="435"/>
                  <a:pt x="221" y="435"/>
                </a:cubicBezTo>
                <a:cubicBezTo>
                  <a:pt x="396" y="435"/>
                  <a:pt x="396" y="435"/>
                  <a:pt x="396" y="435"/>
                </a:cubicBezTo>
                <a:cubicBezTo>
                  <a:pt x="396" y="435"/>
                  <a:pt x="390" y="334"/>
                  <a:pt x="387" y="30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2209800" y="2835275"/>
            <a:ext cx="8098790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altLang="zh-CN" b="1"/>
              <a:t>2</a:t>
            </a:r>
            <a:r>
              <a:rPr lang="zh-CN" altLang="en-US" b="1"/>
              <a:t>.密码防爆破</a:t>
            </a:r>
            <a:endParaRPr lang="zh-CN" altLang="en-US" b="1"/>
          </a:p>
          <a:p>
            <a:pPr>
              <a:lnSpc>
                <a:spcPct val="120000"/>
              </a:lnSpc>
            </a:pPr>
            <a:r>
              <a:rPr lang="zh-CN" altLang="en-US"/>
              <a:t>用户连续输错密码三次后需要等待5分钟才能再次输入，用户连续输错密码5次后将发送邮件给用户示警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2209800" y="1556385"/>
            <a:ext cx="5974080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altLang="zh-CN" b="1"/>
              <a:t>1</a:t>
            </a:r>
            <a:r>
              <a:rPr lang="zh-CN" altLang="en-US" b="1"/>
              <a:t>.前端使用验证码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前端发送验证码的按钮设置两次的间隔时间为60s，防止被恶意刷按钮造成后端大量请求阻塞。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915091" y="21636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4290649" y="-762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40055" y="216535"/>
            <a:ext cx="362712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spc="5" dirty="0"/>
              <a:t>健壮性设计</a:t>
            </a:r>
            <a:endParaRPr sz="2800" b="1" spc="5" dirty="0"/>
          </a:p>
          <a:p>
            <a:pPr algn="ctr"/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6" name="object 6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183601" y="2021281"/>
          <a:ext cx="9398000" cy="28892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57475"/>
                <a:gridCol w="3457575"/>
                <a:gridCol w="3282950"/>
              </a:tblGrid>
              <a:tr h="313055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spcBef>
                          <a:spcPts val="525"/>
                        </a:spcBef>
                      </a:pPr>
                      <a:r>
                        <a:rPr sz="11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错误类</a:t>
                      </a:r>
                      <a:r>
                        <a:rPr sz="1100" b="1" spc="5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型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666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spcBef>
                          <a:spcPts val="525"/>
                        </a:spcBef>
                      </a:pPr>
                      <a:r>
                        <a:rPr sz="11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出错提</a:t>
                      </a:r>
                      <a:r>
                        <a:rPr sz="1100" b="1" spc="5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醒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666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spcBef>
                          <a:spcPts val="525"/>
                        </a:spcBef>
                      </a:pPr>
                      <a:r>
                        <a:rPr sz="11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提醒方</a:t>
                      </a:r>
                      <a:r>
                        <a:rPr sz="1100" b="1" spc="5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式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666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746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970"/>
                        </a:spcBef>
                      </a:pPr>
                      <a:r>
                        <a:rPr lang="zh-CN" sz="11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未登录发表</a:t>
                      </a:r>
                      <a:r>
                        <a:rPr lang="zh-CN" sz="11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文章</a:t>
                      </a:r>
                      <a:endParaRPr lang="zh-CN" sz="1100" b="1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61595">
                        <a:lnSpc>
                          <a:spcPct val="100000"/>
                        </a:lnSpc>
                        <a:spcBef>
                          <a:spcPts val="970"/>
                        </a:spcBef>
                      </a:pPr>
                      <a:r>
                        <a:rPr lang="zh-CN"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请登录后进行</a:t>
                      </a:r>
                      <a:r>
                        <a:rPr lang="zh-CN"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操作</a:t>
                      </a:r>
                      <a:endParaRPr lang="zh-CN" sz="1100" dirty="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2DEEE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35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78435" indent="-117475">
                        <a:lnSpc>
                          <a:spcPct val="100000"/>
                        </a:lnSpc>
                        <a:buSzPct val="91000"/>
                        <a:buFont typeface="Arial" panose="020B0604020202020204"/>
                        <a:buAutoNum type="arabicPeriod"/>
                        <a:tabLst>
                          <a:tab pos="179070" algn="l"/>
                        </a:tabLst>
                      </a:pPr>
                      <a:r>
                        <a:rPr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弹框弹出错误提</a:t>
                      </a:r>
                      <a:r>
                        <a:rPr sz="1100" spc="5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醒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marL="178435" indent="-117475">
                        <a:lnSpc>
                          <a:spcPct val="100000"/>
                        </a:lnSpc>
                        <a:spcBef>
                          <a:spcPts val="660"/>
                        </a:spcBef>
                        <a:buSzPct val="91000"/>
                        <a:buFont typeface="Arial" panose="020B0604020202020204"/>
                        <a:buAutoNum type="arabicPeriod"/>
                        <a:tabLst>
                          <a:tab pos="179070" algn="l"/>
                        </a:tabLst>
                      </a:pPr>
                      <a:r>
                        <a:rPr lang="zh-CN"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发表文章</a:t>
                      </a:r>
                      <a:r>
                        <a:rPr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按钮无法使</a:t>
                      </a:r>
                      <a:r>
                        <a:rPr sz="1100" spc="5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用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444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2DEEE"/>
                    </a:solidFill>
                  </a:tcPr>
                </a:tc>
              </a:tr>
              <a:tr h="7670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970"/>
                        </a:spcBef>
                      </a:pPr>
                      <a:r>
                        <a:rPr sz="11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邮箱输入错</a:t>
                      </a:r>
                      <a:r>
                        <a:rPr sz="1100" b="1" spc="5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误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61595">
                        <a:lnSpc>
                          <a:spcPct val="100000"/>
                        </a:lnSpc>
                        <a:spcBef>
                          <a:spcPts val="970"/>
                        </a:spcBef>
                      </a:pPr>
                      <a:r>
                        <a:rPr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请输入正确的邮箱账</a:t>
                      </a:r>
                      <a:r>
                        <a:rPr sz="1100" spc="5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号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AEEF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35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78435" indent="-117475">
                        <a:lnSpc>
                          <a:spcPct val="100000"/>
                        </a:lnSpc>
                        <a:buSzPct val="91000"/>
                        <a:buFont typeface="Arial" panose="020B0604020202020204"/>
                        <a:buAutoNum type="arabicPeriod"/>
                        <a:tabLst>
                          <a:tab pos="179070" algn="l"/>
                        </a:tabLst>
                      </a:pPr>
                      <a:r>
                        <a:rPr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弹框弹出错误提</a:t>
                      </a:r>
                      <a:r>
                        <a:rPr sz="1100" spc="5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醒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marL="178435" indent="-117475">
                        <a:lnSpc>
                          <a:spcPct val="100000"/>
                        </a:lnSpc>
                        <a:spcBef>
                          <a:spcPts val="660"/>
                        </a:spcBef>
                        <a:buSzPct val="91000"/>
                        <a:buFont typeface="Arial" panose="020B0604020202020204"/>
                        <a:buAutoNum type="arabicPeriod"/>
                        <a:tabLst>
                          <a:tab pos="179070" algn="l"/>
                        </a:tabLst>
                      </a:pPr>
                      <a:r>
                        <a:rPr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获取验证码按钮无法使</a:t>
                      </a:r>
                      <a:r>
                        <a:rPr sz="1100" spc="5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用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444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AEEF7"/>
                    </a:solidFill>
                  </a:tcPr>
                </a:tc>
              </a:tr>
              <a:tr h="57531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65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1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验证码错</a:t>
                      </a:r>
                      <a:r>
                        <a:rPr sz="1100" b="1" spc="5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误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31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65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61595">
                        <a:lnSpc>
                          <a:spcPct val="100000"/>
                        </a:lnSpc>
                      </a:pPr>
                      <a:r>
                        <a:rPr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验证码错误，请输入正确的验证码或重新获</a:t>
                      </a:r>
                      <a:r>
                        <a:rPr sz="1100" spc="5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取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31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2DEEE"/>
                    </a:solidFill>
                  </a:tcPr>
                </a:tc>
                <a:tc>
                  <a:txBody>
                    <a:bodyPr/>
                    <a:p>
                      <a:pPr marL="178435" indent="-117475">
                        <a:lnSpc>
                          <a:spcPct val="100000"/>
                        </a:lnSpc>
                        <a:spcBef>
                          <a:spcPts val="935"/>
                        </a:spcBef>
                        <a:buSzPct val="91000"/>
                        <a:buFont typeface="Arial" panose="020B0604020202020204"/>
                        <a:buAutoNum type="arabicPeriod"/>
                        <a:tabLst>
                          <a:tab pos="179070" algn="l"/>
                        </a:tabLst>
                      </a:pPr>
                      <a:r>
                        <a:rPr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弹框弹出错误提</a:t>
                      </a:r>
                      <a:r>
                        <a:rPr sz="1100" spc="5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醒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marL="178435" indent="-117475">
                        <a:lnSpc>
                          <a:spcPct val="100000"/>
                        </a:lnSpc>
                        <a:spcBef>
                          <a:spcPts val="660"/>
                        </a:spcBef>
                        <a:buSzPct val="91000"/>
                        <a:buFont typeface="Arial" panose="020B0604020202020204"/>
                        <a:buAutoNum type="arabicPeriod"/>
                        <a:tabLst>
                          <a:tab pos="179070" algn="l"/>
                        </a:tabLst>
                      </a:pPr>
                      <a:r>
                        <a:rPr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注册完成按钮无法使</a:t>
                      </a:r>
                      <a:r>
                        <a:rPr sz="1100" spc="5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用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11874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2DEEE"/>
                    </a:solidFill>
                  </a:tcPr>
                </a:tc>
              </a:tr>
              <a:tr h="487045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endParaRPr sz="13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1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密码输入错</a:t>
                      </a:r>
                      <a:r>
                        <a:rPr sz="1100" b="1" spc="5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误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38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endParaRPr sz="13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61595">
                        <a:lnSpc>
                          <a:spcPct val="100000"/>
                        </a:lnSpc>
                      </a:pPr>
                      <a:r>
                        <a:rPr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密码输入错误，请重新输</a:t>
                      </a:r>
                      <a:r>
                        <a:rPr sz="1100" spc="5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入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381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AEEF7"/>
                    </a:solidFill>
                  </a:tcPr>
                </a:tc>
                <a:tc>
                  <a:txBody>
                    <a:bodyPr/>
                    <a:p>
                      <a:pPr marL="178435" indent="-117475">
                        <a:lnSpc>
                          <a:spcPct val="100000"/>
                        </a:lnSpc>
                        <a:spcBef>
                          <a:spcPts val="535"/>
                        </a:spcBef>
                        <a:buSzPct val="91000"/>
                        <a:buFont typeface="Arial" panose="020B0604020202020204"/>
                        <a:buAutoNum type="arabicPeriod"/>
                        <a:tabLst>
                          <a:tab pos="179070" algn="l"/>
                        </a:tabLst>
                      </a:pPr>
                      <a:r>
                        <a:rPr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弹框弹出错误提</a:t>
                      </a:r>
                      <a:r>
                        <a:rPr sz="1100" spc="5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醒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marL="178435" indent="-117475">
                        <a:lnSpc>
                          <a:spcPct val="100000"/>
                        </a:lnSpc>
                        <a:spcBef>
                          <a:spcPts val="660"/>
                        </a:spcBef>
                        <a:buSzPct val="91000"/>
                        <a:buFont typeface="Arial" panose="020B0604020202020204"/>
                        <a:buAutoNum type="arabicPeriod"/>
                        <a:tabLst>
                          <a:tab pos="179070" algn="l"/>
                        </a:tabLst>
                      </a:pPr>
                      <a:r>
                        <a:rPr sz="1100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返回登录页</a:t>
                      </a:r>
                      <a:r>
                        <a:rPr sz="1100" spc="5" dirty="0">
                          <a:latin typeface="微软雅黑" panose="020B0503020204020204" pitchFamily="34" charset="-122"/>
                          <a:cs typeface="微软雅黑" panose="020B0503020204020204" pitchFamily="34" charset="-122"/>
                        </a:rPr>
                        <a:t>面</a:t>
                      </a:r>
                      <a:endParaRPr sz="1100">
                        <a:latin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0" marR="0" marT="6794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AEEF7"/>
                    </a:solidFill>
                  </a:tcPr>
                </a:tc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1183640" y="1338580"/>
            <a:ext cx="939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当用户进行错误操作时，系统进行相应错误提示，引导用户完成</a:t>
            </a:r>
            <a:r>
              <a:rPr lang="zh-CN" altLang="en-US"/>
              <a:t>正确操作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582879" y="1987029"/>
            <a:ext cx="944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三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0" y="3291206"/>
            <a:ext cx="4508098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数据库设计说明</a:t>
            </a: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32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等腰三角形 15"/>
          <p:cNvSpPr/>
          <p:nvPr/>
        </p:nvSpPr>
        <p:spPr>
          <a:xfrm>
            <a:off x="852415" y="3975149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任意多边形: 形状 3"/>
          <p:cNvSpPr/>
          <p:nvPr/>
        </p:nvSpPr>
        <p:spPr>
          <a:xfrm rot="18882546">
            <a:off x="2524483" y="-1571385"/>
            <a:ext cx="2164020" cy="5303070"/>
          </a:xfrm>
          <a:custGeom>
            <a:avLst/>
            <a:gdLst>
              <a:gd name="connsiteX0" fmla="*/ 0 w 1316181"/>
              <a:gd name="connsiteY0" fmla="*/ 0 h 5174085"/>
              <a:gd name="connsiteX1" fmla="*/ 1316181 w 1316181"/>
              <a:gd name="connsiteY1" fmla="*/ 1329614 h 5174085"/>
              <a:gd name="connsiteX2" fmla="*/ 1316181 w 1316181"/>
              <a:gd name="connsiteY2" fmla="*/ 5174085 h 5174085"/>
              <a:gd name="connsiteX3" fmla="*/ 0 w 1316181"/>
              <a:gd name="connsiteY3" fmla="*/ 5174085 h 5174085"/>
              <a:gd name="connsiteX0-1" fmla="*/ 0 w 1316181"/>
              <a:gd name="connsiteY0-2" fmla="*/ 0 h 5303070"/>
              <a:gd name="connsiteX1-3" fmla="*/ 1316181 w 1316181"/>
              <a:gd name="connsiteY1-4" fmla="*/ 1329614 h 5303070"/>
              <a:gd name="connsiteX2-5" fmla="*/ 1276456 w 1316181"/>
              <a:gd name="connsiteY2-6" fmla="*/ 5303070 h 5303070"/>
              <a:gd name="connsiteX3-7" fmla="*/ 0 w 1316181"/>
              <a:gd name="connsiteY3-8" fmla="*/ 5174085 h 5303070"/>
              <a:gd name="connsiteX4" fmla="*/ 0 w 1316181"/>
              <a:gd name="connsiteY4" fmla="*/ 0 h 5303070"/>
              <a:gd name="connsiteX0-9" fmla="*/ 0 w 1316181"/>
              <a:gd name="connsiteY0-10" fmla="*/ 0 h 5303070"/>
              <a:gd name="connsiteX1-11" fmla="*/ 1316181 w 1316181"/>
              <a:gd name="connsiteY1-12" fmla="*/ 1329614 h 5303070"/>
              <a:gd name="connsiteX2-13" fmla="*/ 1276456 w 1316181"/>
              <a:gd name="connsiteY2-14" fmla="*/ 5303070 h 5303070"/>
              <a:gd name="connsiteX3-15" fmla="*/ 0 w 1316181"/>
              <a:gd name="connsiteY3-16" fmla="*/ 5174085 h 5303070"/>
              <a:gd name="connsiteX4-17" fmla="*/ 0 w 1316181"/>
              <a:gd name="connsiteY4-18" fmla="*/ 0 h 530307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1316181" h="5303070">
                <a:moveTo>
                  <a:pt x="0" y="0"/>
                </a:moveTo>
                <a:lnTo>
                  <a:pt x="1316181" y="1329614"/>
                </a:lnTo>
                <a:lnTo>
                  <a:pt x="1276456" y="5303070"/>
                </a:lnTo>
                <a:lnTo>
                  <a:pt x="0" y="5174085"/>
                </a:lnTo>
                <a:lnTo>
                  <a:pt x="0" y="0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5400000">
            <a:off x="-1813867" y="2024228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任意多边形: 形状 5"/>
          <p:cNvSpPr/>
          <p:nvPr/>
        </p:nvSpPr>
        <p:spPr>
          <a:xfrm rot="2646992">
            <a:off x="-63113" y="2394005"/>
            <a:ext cx="1462827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0">
                <a:srgbClr val="2572B6"/>
              </a:gs>
              <a:gs pos="83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任意多边形: 形状 6"/>
          <p:cNvSpPr/>
          <p:nvPr/>
        </p:nvSpPr>
        <p:spPr>
          <a:xfrm rot="2646992">
            <a:off x="784067" y="2089735"/>
            <a:ext cx="375166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77000">
                <a:srgbClr val="8EB3D3">
                  <a:alpha val="90000"/>
                </a:srgbClr>
              </a:gs>
              <a:gs pos="23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 rot="21362704">
            <a:off x="2974002" y="468924"/>
            <a:ext cx="1319550" cy="1440142"/>
            <a:chOff x="2878691" y="364902"/>
            <a:chExt cx="1510172" cy="1648185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241184" y="1443229"/>
            <a:ext cx="6523016" cy="6483153"/>
            <a:chOff x="-241184" y="1443229"/>
            <a:chExt cx="6523016" cy="6483153"/>
          </a:xfrm>
        </p:grpSpPr>
        <p:sp>
          <p:nvSpPr>
            <p:cNvPr id="9" name="任意多边形: 形状 8"/>
            <p:cNvSpPr/>
            <p:nvPr/>
          </p:nvSpPr>
          <p:spPr>
            <a:xfrm rot="18882546">
              <a:off x="2522707" y="-1320662"/>
              <a:ext cx="995234" cy="6523016"/>
            </a:xfrm>
            <a:custGeom>
              <a:avLst/>
              <a:gdLst>
                <a:gd name="connsiteX0" fmla="*/ 0 w 995234"/>
                <a:gd name="connsiteY0" fmla="*/ 0 h 6523016"/>
                <a:gd name="connsiteX1" fmla="*/ 995234 w 995234"/>
                <a:gd name="connsiteY1" fmla="*/ 1005392 h 6523016"/>
                <a:gd name="connsiteX2" fmla="*/ 995234 w 995234"/>
                <a:gd name="connsiteY2" fmla="*/ 6523016 h 6523016"/>
                <a:gd name="connsiteX3" fmla="*/ 0 w 995234"/>
                <a:gd name="connsiteY3" fmla="*/ 6523016 h 652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6">
                  <a:moveTo>
                    <a:pt x="0" y="0"/>
                  </a:moveTo>
                  <a:lnTo>
                    <a:pt x="995234" y="1005392"/>
                  </a:lnTo>
                  <a:lnTo>
                    <a:pt x="995234" y="6523016"/>
                  </a:lnTo>
                  <a:lnTo>
                    <a:pt x="0" y="6523016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  <a:effectLst>
              <a:outerShdw blurRad="317500" dist="25400" dir="18900000" sx="101000" sy="101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任意多边形: 形状 13"/>
            <p:cNvSpPr/>
            <p:nvPr/>
          </p:nvSpPr>
          <p:spPr>
            <a:xfrm rot="2646992">
              <a:off x="3051702" y="2828977"/>
              <a:ext cx="1004014" cy="5097405"/>
            </a:xfrm>
            <a:custGeom>
              <a:avLst/>
              <a:gdLst>
                <a:gd name="connsiteX0" fmla="*/ 0 w 1004014"/>
                <a:gd name="connsiteY0" fmla="*/ 0 h 5097405"/>
                <a:gd name="connsiteX1" fmla="*/ 1004014 w 1004014"/>
                <a:gd name="connsiteY1" fmla="*/ 0 h 5097405"/>
                <a:gd name="connsiteX2" fmla="*/ 1004014 w 1004014"/>
                <a:gd name="connsiteY2" fmla="*/ 4123886 h 5097405"/>
                <a:gd name="connsiteX3" fmla="*/ 0 w 1004014"/>
                <a:gd name="connsiteY3" fmla="*/ 5097405 h 509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14" h="5097405">
                  <a:moveTo>
                    <a:pt x="0" y="0"/>
                  </a:moveTo>
                  <a:lnTo>
                    <a:pt x="1004014" y="0"/>
                  </a:lnTo>
                  <a:lnTo>
                    <a:pt x="1004014" y="4123886"/>
                  </a:lnTo>
                  <a:lnTo>
                    <a:pt x="0" y="5097405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-2271530" y="1443229"/>
            <a:ext cx="7158672" cy="6456147"/>
            <a:chOff x="-2271530" y="1443229"/>
            <a:chExt cx="7158672" cy="6456147"/>
          </a:xfrm>
        </p:grpSpPr>
        <p:sp>
          <p:nvSpPr>
            <p:cNvPr id="8" name="任意多边形: 形状 7"/>
            <p:cNvSpPr/>
            <p:nvPr/>
          </p:nvSpPr>
          <p:spPr>
            <a:xfrm rot="18882546">
              <a:off x="1128018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 rot="18882546">
              <a:off x="492360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  <a:effectLst>
              <a:outerShdw blurRad="203200" dist="152400" dir="7440000" sx="102000" sy="102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任意多边形: 形状 12"/>
            <p:cNvSpPr/>
            <p:nvPr/>
          </p:nvSpPr>
          <p:spPr>
            <a:xfrm rot="2646992">
              <a:off x="1723661" y="2855982"/>
              <a:ext cx="948310" cy="5043394"/>
            </a:xfrm>
            <a:custGeom>
              <a:avLst/>
              <a:gdLst>
                <a:gd name="connsiteX0" fmla="*/ 0 w 948310"/>
                <a:gd name="connsiteY0" fmla="*/ 0 h 5043394"/>
                <a:gd name="connsiteX1" fmla="*/ 948310 w 948310"/>
                <a:gd name="connsiteY1" fmla="*/ 0 h 5043394"/>
                <a:gd name="connsiteX2" fmla="*/ 948310 w 948310"/>
                <a:gd name="connsiteY2" fmla="*/ 4123887 h 5043394"/>
                <a:gd name="connsiteX3" fmla="*/ 0 w 948310"/>
                <a:gd name="connsiteY3" fmla="*/ 5043394 h 504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310" h="5043394">
                  <a:moveTo>
                    <a:pt x="0" y="0"/>
                  </a:moveTo>
                  <a:lnTo>
                    <a:pt x="948310" y="0"/>
                  </a:lnTo>
                  <a:lnTo>
                    <a:pt x="948310" y="4123887"/>
                  </a:lnTo>
                  <a:lnTo>
                    <a:pt x="0" y="504339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444139" y="2332505"/>
            <a:ext cx="1410745" cy="1539080"/>
            <a:chOff x="3444139" y="2332505"/>
            <a:chExt cx="1410745" cy="1539080"/>
          </a:xfrm>
        </p:grpSpPr>
        <p:sp>
          <p:nvSpPr>
            <p:cNvPr id="17" name="文本框 16"/>
            <p:cNvSpPr txBox="1"/>
            <p:nvPr/>
          </p:nvSpPr>
          <p:spPr>
            <a:xfrm>
              <a:off x="3444139" y="2332505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目</a:t>
              </a:r>
              <a:endParaRPr lang="en-US" altLang="zh-CN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259849" y="3286810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录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 rot="2780120">
            <a:off x="2773795" y="3296377"/>
            <a:ext cx="1538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Content</a:t>
            </a:r>
            <a:endParaRPr lang="en-US" altLang="zh-CN" sz="1600" dirty="0">
              <a:solidFill>
                <a:schemeClr val="bg1"/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7" name="TextBox 76"/>
          <p:cNvSpPr txBox="1"/>
          <p:nvPr/>
        </p:nvSpPr>
        <p:spPr>
          <a:xfrm>
            <a:off x="7792085" y="1544320"/>
            <a:ext cx="28968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数据流图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TextBox 76"/>
          <p:cNvSpPr txBox="1"/>
          <p:nvPr/>
        </p:nvSpPr>
        <p:spPr>
          <a:xfrm>
            <a:off x="7792085" y="2565400"/>
            <a:ext cx="28968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ER图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3" name="TextBox 76"/>
          <p:cNvSpPr txBox="1"/>
          <p:nvPr/>
        </p:nvSpPr>
        <p:spPr>
          <a:xfrm>
            <a:off x="7792085" y="3586480"/>
            <a:ext cx="35102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表结构设计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829769" y="1496595"/>
            <a:ext cx="668020" cy="680035"/>
            <a:chOff x="6213029" y="2469163"/>
            <a:chExt cx="668616" cy="68003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8" name="圆角矩形 77"/>
            <p:cNvSpPr/>
            <p:nvPr/>
          </p:nvSpPr>
          <p:spPr>
            <a:xfrm>
              <a:off x="6213029" y="2480582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458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6383844" y="2469163"/>
              <a:ext cx="339725" cy="5835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818974" y="2517890"/>
            <a:ext cx="668020" cy="668616"/>
            <a:chOff x="6213029" y="3650397"/>
            <a:chExt cx="668616" cy="668616"/>
          </a:xfrm>
        </p:grpSpPr>
        <p:sp>
          <p:nvSpPr>
            <p:cNvPr id="41" name="圆角矩形 80"/>
            <p:cNvSpPr/>
            <p:nvPr/>
          </p:nvSpPr>
          <p:spPr>
            <a:xfrm>
              <a:off x="6213029" y="3650397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5CAC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6288687" y="3661838"/>
              <a:ext cx="497205" cy="583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807583" y="3527766"/>
            <a:ext cx="668616" cy="668616"/>
            <a:chOff x="6213029" y="4820211"/>
            <a:chExt cx="668616" cy="668616"/>
          </a:xfrm>
        </p:grpSpPr>
        <p:sp>
          <p:nvSpPr>
            <p:cNvPr id="44" name="圆角矩形 83"/>
            <p:cNvSpPr/>
            <p:nvPr/>
          </p:nvSpPr>
          <p:spPr>
            <a:xfrm>
              <a:off x="6213029" y="4820211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458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288687" y="4824032"/>
              <a:ext cx="497205" cy="583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 rot="21362704">
            <a:off x="3126402" y="621324"/>
            <a:ext cx="1319550" cy="1440142"/>
            <a:chOff x="2878691" y="364902"/>
            <a:chExt cx="1510172" cy="1648185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76"/>
          <p:cNvSpPr txBox="1"/>
          <p:nvPr/>
        </p:nvSpPr>
        <p:spPr>
          <a:xfrm>
            <a:off x="7792085" y="4607560"/>
            <a:ext cx="35102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安全性设计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6840564" y="4534650"/>
            <a:ext cx="668020" cy="668616"/>
            <a:chOff x="6213029" y="3650397"/>
            <a:chExt cx="668616" cy="668616"/>
          </a:xfrm>
        </p:grpSpPr>
        <p:sp>
          <p:nvSpPr>
            <p:cNvPr id="57" name="圆角矩形 80"/>
            <p:cNvSpPr/>
            <p:nvPr/>
          </p:nvSpPr>
          <p:spPr>
            <a:xfrm>
              <a:off x="6213029" y="3650397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5CAC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6288687" y="3661838"/>
              <a:ext cx="497205" cy="583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4" grpId="0" bldLvl="0" animBg="1"/>
      <p:bldP spid="5" grpId="0" bldLvl="0" animBg="1"/>
      <p:bldP spid="6" grpId="0" bldLvl="0" animBg="1"/>
      <p:bldP spid="7" grpId="0" bldLvl="0" animBg="1"/>
      <p:bldP spid="2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01600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01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数据流图</a:t>
            </a: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36604" y="22453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数据流图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76780" y="777240"/>
            <a:ext cx="7961630" cy="6045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36604" y="22453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数据流图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36600" y="4445000"/>
            <a:ext cx="5269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文章搜索模块</a:t>
            </a:r>
            <a:endParaRPr lang="zh-CN" altLang="en-US"/>
          </a:p>
        </p:txBody>
      </p:sp>
      <p:pic>
        <p:nvPicPr>
          <p:cNvPr id="3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6283" y="1829118"/>
            <a:ext cx="5269865" cy="2439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1598" y="1829118"/>
            <a:ext cx="5272405" cy="261556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文本框 16"/>
          <p:cNvSpPr txBox="1"/>
          <p:nvPr/>
        </p:nvSpPr>
        <p:spPr>
          <a:xfrm>
            <a:off x="6433820" y="4545330"/>
            <a:ext cx="5269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文章、评论发布模块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36604" y="22453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数据流图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9445" y="5567680"/>
            <a:ext cx="4952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文章管理模块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354445" y="5567680"/>
            <a:ext cx="5269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通知管理模块</a:t>
            </a:r>
            <a:endParaRPr lang="zh-CN" altLang="en-US"/>
          </a:p>
        </p:txBody>
      </p:sp>
      <p:pic>
        <p:nvPicPr>
          <p:cNvPr id="18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128" y="1576705"/>
            <a:ext cx="4952365" cy="3704590"/>
          </a:xfrm>
          <a:prstGeom prst="rect">
            <a:avLst/>
          </a:prstGeom>
        </p:spPr>
      </p:pic>
      <p:pic>
        <p:nvPicPr>
          <p:cNvPr id="19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930" y="2081213"/>
            <a:ext cx="3685540" cy="3199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36144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02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937319" y="3252512"/>
            <a:ext cx="4869858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ER</a:t>
            </a:r>
            <a:r>
              <a:rPr lang="zh-CN" altLang="en-US" sz="4800" b="1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图</a:t>
            </a:r>
            <a:endParaRPr lang="zh-CN" altLang="en-US" sz="4800" b="1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简介</a:t>
            </a:r>
            <a:r>
              <a:rPr lang="en-US" altLang="zh-CN" sz="28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 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41" name="平行四边形 40"/>
          <p:cNvSpPr/>
          <p:nvPr/>
        </p:nvSpPr>
        <p:spPr>
          <a:xfrm>
            <a:off x="9743828" y="156629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平行四边形 41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等腰三角形 42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1683701" y="1523997"/>
            <a:ext cx="7770850" cy="4229809"/>
            <a:chOff x="1683701" y="1523998"/>
            <a:chExt cx="7106621" cy="3669996"/>
          </a:xfrm>
        </p:grpSpPr>
        <p:sp>
          <p:nvSpPr>
            <p:cNvPr id="30" name="矩形 29"/>
            <p:cNvSpPr/>
            <p:nvPr/>
          </p:nvSpPr>
          <p:spPr>
            <a:xfrm>
              <a:off x="2525626" y="2025642"/>
              <a:ext cx="6264696" cy="3168352"/>
            </a:xfrm>
            <a:prstGeom prst="rect">
              <a:avLst/>
            </a:prstGeom>
            <a:solidFill>
              <a:srgbClr val="4F6583"/>
            </a:solidFill>
            <a:ln>
              <a:noFill/>
            </a:ln>
            <a:effectLst>
              <a:outerShdw blurRad="152400" dist="762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/>
            </a:p>
          </p:txBody>
        </p:sp>
        <p:sp>
          <p:nvSpPr>
            <p:cNvPr id="31" name="矩形 30"/>
            <p:cNvSpPr/>
            <p:nvPr/>
          </p:nvSpPr>
          <p:spPr>
            <a:xfrm>
              <a:off x="1683701" y="2025642"/>
              <a:ext cx="6026501" cy="25922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52400" dist="762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1683701" y="2703451"/>
              <a:ext cx="3492403" cy="93893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针对考研学生的一个信息获取交流平台。</a:t>
              </a:r>
              <a:endParaRPr lang="en-US" altLang="zh-CN" sz="11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集成收录互联网上考研信息，方便用户查找。</a:t>
              </a:r>
              <a:endParaRPr lang="en-US" altLang="zh-CN" sz="11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还包括个性化功能（推荐文章）、情感交流（树洞板块）</a:t>
              </a:r>
              <a:endParaRPr lang="en-US" altLang="zh-CN" sz="11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初步用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web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实现。</a:t>
              </a:r>
              <a:endParaRPr lang="en-US" altLang="zh-CN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6" name="TextBox 18"/>
            <p:cNvSpPr txBox="1"/>
            <p:nvPr/>
          </p:nvSpPr>
          <p:spPr>
            <a:xfrm>
              <a:off x="2735723" y="2214187"/>
              <a:ext cx="1435491" cy="7210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b="1" spc="300" dirty="0">
                  <a:solidFill>
                    <a:srgbClr val="617A99"/>
                  </a:solidFill>
                  <a:ea typeface="汉仪菱心体简" panose="02010609000101010101" pitchFamily="49" charset="-122"/>
                </a:rPr>
                <a:t>晒研论坛</a:t>
              </a:r>
              <a:endParaRPr lang="zh-CN" altLang="en-US" sz="2400" b="1" spc="300" dirty="0">
                <a:solidFill>
                  <a:srgbClr val="617A99"/>
                </a:solidFill>
                <a:ea typeface="汉仪菱心体简" panose="02010609000101010101" pitchFamily="49" charset="-122"/>
              </a:endParaRPr>
            </a:p>
            <a:p>
              <a:pPr algn="ctr"/>
              <a:endParaRPr lang="zh-CN" altLang="en-US" sz="2400" b="1" spc="300" dirty="0">
                <a:solidFill>
                  <a:srgbClr val="617A99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  <p:cxnSp>
          <p:nvCxnSpPr>
            <p:cNvPr id="37" name="直接连接符 36"/>
            <p:cNvCxnSpPr/>
            <p:nvPr/>
          </p:nvCxnSpPr>
          <p:spPr>
            <a:xfrm>
              <a:off x="2357442" y="2214187"/>
              <a:ext cx="2086041" cy="0"/>
            </a:xfrm>
            <a:prstGeom prst="line">
              <a:avLst/>
            </a:prstGeom>
            <a:ln>
              <a:solidFill>
                <a:srgbClr val="DBE1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2357442" y="2568130"/>
              <a:ext cx="2086041" cy="0"/>
            </a:xfrm>
            <a:prstGeom prst="line">
              <a:avLst/>
            </a:prstGeom>
            <a:ln>
              <a:solidFill>
                <a:srgbClr val="DBE1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3237" y="1523998"/>
              <a:ext cx="3154078" cy="2543726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966401" y="28113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3322909" y="5715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035" y="189230"/>
            <a:ext cx="21780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部分</a:t>
            </a: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ER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6" name="图片 15" descr="849{A558B0U(TF%S`}6{%2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21255" y="1248410"/>
            <a:ext cx="7350125" cy="349567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2445385" y="5130165"/>
            <a:ext cx="73018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博客和附件的关系是拥有，即能在博客中上传附件，两者通过附件表中博客id作为外键关联，一篇博客可以有多个附件，因此两者是多对多关系。</a:t>
            </a:r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966401" y="28113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3322909" y="5715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035" y="189230"/>
            <a:ext cx="21780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部分</a:t>
            </a: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ER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445385" y="5130165"/>
            <a:ext cx="73018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博客和一级评论表的关系是拥有关系，即博客拥有评论，二者通过一级评论表的博客id作为外键关联，一篇博客可以有多个评论，因此两者之间是一对多的关系</a:t>
            </a:r>
            <a:endParaRPr lang="zh-CN" altLang="en-US" sz="2000"/>
          </a:p>
        </p:txBody>
      </p:sp>
      <p:pic>
        <p:nvPicPr>
          <p:cNvPr id="3" name="图片 2" descr="A@SNCC6@L]5]H%_(74GC9]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7635" y="754380"/>
            <a:ext cx="6617970" cy="42748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966401" y="28113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3322909" y="5715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035" y="189230"/>
            <a:ext cx="21780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部分</a:t>
            </a: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ER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445385" y="5044440"/>
            <a:ext cx="902652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用户和博客间的的关系有两种：</a:t>
            </a:r>
            <a:endParaRPr lang="zh-CN" altLang="en-US" sz="2000"/>
          </a:p>
          <a:p>
            <a:r>
              <a:rPr lang="zh-CN" altLang="en-US" sz="2000"/>
              <a:t>一是用户可以发表博客，两者通过博客中的用户id外键关联，一个用户可以发表多篇博客，二者是一对多的关系；</a:t>
            </a:r>
            <a:endParaRPr lang="zh-CN" altLang="en-US" sz="2000"/>
          </a:p>
          <a:p>
            <a:r>
              <a:rPr lang="zh-CN" altLang="en-US" sz="2000"/>
              <a:t>二是用户可以收藏博客，有一个收藏表，用户id和博客id都作为外键，一个用户可以收藏多篇博客，每篇博客可以被多个用户收藏，所以二者是多对多的关系。</a:t>
            </a:r>
            <a:endParaRPr lang="zh-CN" altLang="en-US" sz="2000"/>
          </a:p>
        </p:txBody>
      </p:sp>
      <p:pic>
        <p:nvPicPr>
          <p:cNvPr id="16" name="图片 15" descr="JMTLE05H)%TNK$`W~C~$_0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22955" y="932180"/>
            <a:ext cx="4835525" cy="4112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966401" y="28113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3322909" y="5715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035" y="189230"/>
            <a:ext cx="21780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部分</a:t>
            </a: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ER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854835" y="5711190"/>
            <a:ext cx="93795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博客和模块的关系是拥有关系，即博客属于模块，模块拥有博客，两者通过博客</a:t>
            </a:r>
            <a:endParaRPr lang="zh-CN" altLang="en-US" sz="2000"/>
          </a:p>
          <a:p>
            <a:r>
              <a:rPr lang="zh-CN" altLang="en-US" sz="2000"/>
              <a:t>中的模块id外键关联，一个模块可以拥有多篇博客，因此二者是一对多的关系。</a:t>
            </a:r>
            <a:endParaRPr lang="zh-CN" altLang="en-US" sz="2000"/>
          </a:p>
        </p:txBody>
      </p:sp>
      <p:pic>
        <p:nvPicPr>
          <p:cNvPr id="3" name="图片 2" descr=")C07Z{}D`2D~J)W2B~HMLV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43400" y="853440"/>
            <a:ext cx="3681730" cy="48615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0616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34372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13410" y="177800"/>
            <a:ext cx="26181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整体</a:t>
            </a: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ER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" name="图片 1" descr="I{K6RH$JY9F_BNFR$VHV%A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96540" y="775970"/>
            <a:ext cx="6892925" cy="6086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36144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03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302285"/>
            <a:ext cx="4508098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表结构设计</a:t>
            </a: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638808" y="240023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922135" y="-8293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41985" y="240030"/>
            <a:ext cx="23094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latin typeface="汉仪雅酷黑简" panose="00020600040101010101" charset="-122"/>
                <a:ea typeface="汉仪雅酷黑简" panose="00020600040101010101" charset="-122"/>
              </a:rPr>
              <a:t>表结构设计</a:t>
            </a:r>
            <a:endParaRPr lang="zh-CN" altLang="en-US" sz="3200" dirty="0">
              <a:latin typeface="汉仪雅酷黑简" panose="00020600040101010101" charset="-122"/>
              <a:ea typeface="汉仪雅酷黑简" panose="00020600040101010101" charset="-122"/>
            </a:endParaRPr>
          </a:p>
        </p:txBody>
      </p:sp>
      <p:sp>
        <p:nvSpPr>
          <p:cNvPr id="71" name="平行四边形 70"/>
          <p:cNvSpPr/>
          <p:nvPr/>
        </p:nvSpPr>
        <p:spPr>
          <a:xfrm>
            <a:off x="9743828" y="156629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平行四边形 71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等腰三角形 72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7770" y="746125"/>
            <a:ext cx="7388225" cy="61315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36144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04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302285"/>
            <a:ext cx="4508098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安全性设计</a:t>
            </a: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588010" y="193040"/>
            <a:ext cx="2717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安全性设计</a:t>
            </a:r>
            <a:endParaRPr lang="zh-CN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21255" y="1936750"/>
            <a:ext cx="70332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</a:t>
            </a:r>
            <a:r>
              <a:t>为了防止数据库泄露或其它情况造成的用户私密信息（如登录密码等信息）泄露，所有存储在数据库中的私密数据都是加密后再存储的。用户登录密码会进行 md5（加盐）加密后存储在数据库中。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2421255" y="3106420"/>
            <a:ext cx="6819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t>传输数据进行过滤</a:t>
            </a:r>
            <a:r>
              <a:rPr lang="zh-CN"/>
              <a:t>，</a:t>
            </a:r>
            <a:r>
              <a:t>为了防止XSS攻击、SQL注入攻击，后端会先对传输的数据进行过滤，然后再处理过滤后的数据。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2421255" y="4124960"/>
            <a:ext cx="69138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、接口防爆破，后端使用拦截器拦截用户的每次请求，如果某个用户在短时间内频繁大量访问同一个接口，该请求将会被拦截。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582879" y="1987029"/>
            <a:ext cx="944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四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5125" y="3282316"/>
            <a:ext cx="4508098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问题答复及</a:t>
            </a:r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分工</a:t>
            </a: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623519" y="1962899"/>
            <a:ext cx="944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二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0" y="3291206"/>
            <a:ext cx="4508098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系统设计说明</a:t>
            </a: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32" grpId="0" bldLvl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951796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3336244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581660" y="185420"/>
            <a:ext cx="2306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问题答复</a:t>
            </a:r>
            <a:endParaRPr lang="zh-CN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28090" y="1086485"/>
            <a:ext cx="86156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雅酷黑简" panose="00020600040101010101" charset="-122"/>
                <a:ea typeface="汉仪雅酷黑简" panose="00020600040101010101" charset="-122"/>
              </a:rPr>
              <a:t>1.</a:t>
            </a:r>
            <a:r>
              <a:rPr lang="zh-CN" sz="24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雅酷黑简" panose="00020600040101010101" charset="-122"/>
                <a:ea typeface="汉仪雅酷黑简" panose="00020600040101010101" charset="-122"/>
              </a:rPr>
              <a:t>单纯的信息分享，没有学习资料文件分享，吸引力不足</a:t>
            </a:r>
            <a:endParaRPr lang="zh-CN" sz="24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雅酷黑简" panose="00020600040101010101" charset="-122"/>
              <a:ea typeface="汉仪雅酷黑简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98575" y="1726565"/>
            <a:ext cx="75145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对于这一需求我们认真分析了一下，决定采用文章可携带文章附件的形式，这样既能保持文章的可读性，同样也能拥有附带文件的便利性，这一文件功能主要就是同类部分关键资源的交流分享。</a:t>
            </a:r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4455" y="2828290"/>
            <a:ext cx="4429125" cy="2600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951796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3336244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581660" y="185420"/>
            <a:ext cx="2306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问题答复</a:t>
            </a:r>
            <a:endParaRPr lang="zh-CN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54125" y="891540"/>
            <a:ext cx="86156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雅酷黑简" panose="00020600040101010101" charset="-122"/>
                <a:ea typeface="汉仪雅酷黑简" panose="00020600040101010101" charset="-122"/>
              </a:rPr>
              <a:t>2.</a:t>
            </a:r>
            <a:r>
              <a:rPr 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雅酷黑简" panose="00020600040101010101" charset="-122"/>
                <a:ea typeface="汉仪雅酷黑简" panose="00020600040101010101" charset="-122"/>
              </a:rPr>
              <a:t>用况图中用况之间的关系描述不足。</a:t>
            </a:r>
            <a:endParaRPr lang="zh-CN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雅酷黑简" panose="00020600040101010101" charset="-122"/>
              <a:ea typeface="汉仪雅酷黑简" panose="00020600040101010101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rcRect r="-997" b="49806"/>
          <a:stretch>
            <a:fillRect/>
          </a:stretch>
        </p:blipFill>
        <p:spPr>
          <a:xfrm>
            <a:off x="800100" y="1610995"/>
            <a:ext cx="4638675" cy="417703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1"/>
          <a:srcRect t="50000" r="-2052"/>
          <a:stretch>
            <a:fillRect/>
          </a:stretch>
        </p:blipFill>
        <p:spPr>
          <a:xfrm>
            <a:off x="5900420" y="1610995"/>
            <a:ext cx="5185410" cy="4602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951796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3336244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581660" y="185420"/>
            <a:ext cx="2306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团队分工</a:t>
            </a:r>
            <a:endParaRPr lang="zh-CN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2419350" y="1061720"/>
            <a:ext cx="8210550" cy="4192270"/>
            <a:chOff x="916" y="2062"/>
            <a:chExt cx="12930" cy="6602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916" y="2108"/>
              <a:ext cx="9735" cy="6525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2"/>
            <a:srcRect l="39179" b="1079"/>
            <a:stretch>
              <a:fillRect/>
            </a:stretch>
          </p:blipFill>
          <p:spPr>
            <a:xfrm>
              <a:off x="10216" y="2062"/>
              <a:ext cx="3631" cy="6603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980496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4364944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581660" y="185420"/>
            <a:ext cx="32404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预期开发计划</a:t>
            </a:r>
            <a:endParaRPr lang="zh-CN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09775" y="1091565"/>
            <a:ext cx="8466455" cy="5241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3980496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4364944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581660" y="185420"/>
            <a:ext cx="32404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预期开发分工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8020" y="1484630"/>
            <a:ext cx="5340350" cy="38481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3224530" y="1135380"/>
            <a:ext cx="5323840" cy="3683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zh-CN" altLang="en-US"/>
              <a:t>团队项目预期开发分工安排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381002" y="0"/>
            <a:ext cx="12573002" cy="6858000"/>
            <a:chOff x="-381002" y="0"/>
            <a:chExt cx="12573002" cy="6858000"/>
          </a:xfrm>
        </p:grpSpPr>
        <p:sp>
          <p:nvSpPr>
            <p:cNvPr id="77" name="矩形 76"/>
            <p:cNvSpPr/>
            <p:nvPr/>
          </p:nvSpPr>
          <p:spPr>
            <a:xfrm>
              <a:off x="-376935" y="0"/>
              <a:ext cx="12568935" cy="6858000"/>
            </a:xfrm>
            <a:prstGeom prst="rect">
              <a:avLst/>
            </a:prstGeom>
            <a:blipFill dpi="0" rotWithShape="1">
              <a:blip r:embed="rId1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-381002" y="3842795"/>
              <a:ext cx="12568935" cy="3010113"/>
            </a:xfrm>
            <a:prstGeom prst="rect">
              <a:avLst/>
            </a:prstGeom>
            <a:gradFill>
              <a:gsLst>
                <a:gs pos="67000">
                  <a:schemeClr val="bg1">
                    <a:alpha val="51000"/>
                  </a:schemeClr>
                </a:gs>
                <a:gs pos="0">
                  <a:srgbClr val="2572B6">
                    <a:alpha val="200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3" name="任意多边形: 形状 52"/>
          <p:cNvSpPr/>
          <p:nvPr/>
        </p:nvSpPr>
        <p:spPr>
          <a:xfrm rot="18882546">
            <a:off x="3157800" y="-1250986"/>
            <a:ext cx="1316181" cy="5174085"/>
          </a:xfrm>
          <a:custGeom>
            <a:avLst/>
            <a:gdLst>
              <a:gd name="connsiteX0" fmla="*/ 0 w 1316181"/>
              <a:gd name="connsiteY0" fmla="*/ 0 h 5174085"/>
              <a:gd name="connsiteX1" fmla="*/ 1316181 w 1316181"/>
              <a:gd name="connsiteY1" fmla="*/ 1329614 h 5174085"/>
              <a:gd name="connsiteX2" fmla="*/ 1316181 w 1316181"/>
              <a:gd name="connsiteY2" fmla="*/ 5174085 h 5174085"/>
              <a:gd name="connsiteX3" fmla="*/ 0 w 1316181"/>
              <a:gd name="connsiteY3" fmla="*/ 5174085 h 5174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6181" h="5174085">
                <a:moveTo>
                  <a:pt x="0" y="0"/>
                </a:moveTo>
                <a:lnTo>
                  <a:pt x="1316181" y="1329614"/>
                </a:lnTo>
                <a:lnTo>
                  <a:pt x="1316181" y="5174085"/>
                </a:lnTo>
                <a:lnTo>
                  <a:pt x="0" y="51740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5400000">
            <a:off x="-1814078" y="1955959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: 形状 25"/>
          <p:cNvSpPr/>
          <p:nvPr/>
        </p:nvSpPr>
        <p:spPr>
          <a:xfrm rot="2646992">
            <a:off x="378838" y="2573087"/>
            <a:ext cx="948310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0">
                <a:srgbClr val="2572B6"/>
              </a:gs>
              <a:gs pos="83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任意多边形: 形状 70"/>
          <p:cNvSpPr/>
          <p:nvPr/>
        </p:nvSpPr>
        <p:spPr>
          <a:xfrm rot="2646992">
            <a:off x="1119766" y="2410748"/>
            <a:ext cx="481902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77000">
                <a:srgbClr val="8EB3D3">
                  <a:alpha val="90000"/>
                </a:srgbClr>
              </a:gs>
              <a:gs pos="23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任意多边形: 形状 59"/>
          <p:cNvSpPr/>
          <p:nvPr/>
        </p:nvSpPr>
        <p:spPr>
          <a:xfrm rot="2646992">
            <a:off x="409888" y="3789840"/>
            <a:ext cx="277976" cy="3666833"/>
          </a:xfrm>
          <a:custGeom>
            <a:avLst/>
            <a:gdLst>
              <a:gd name="connsiteX0" fmla="*/ 0 w 277976"/>
              <a:gd name="connsiteY0" fmla="*/ 0 h 3666833"/>
              <a:gd name="connsiteX1" fmla="*/ 277976 w 277976"/>
              <a:gd name="connsiteY1" fmla="*/ 0 h 3666833"/>
              <a:gd name="connsiteX2" fmla="*/ 277976 w 277976"/>
              <a:gd name="connsiteY2" fmla="*/ 3397301 h 3666833"/>
              <a:gd name="connsiteX3" fmla="*/ 0 w 277976"/>
              <a:gd name="connsiteY3" fmla="*/ 3666833 h 3666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3666833">
                <a:moveTo>
                  <a:pt x="0" y="0"/>
                </a:moveTo>
                <a:lnTo>
                  <a:pt x="277976" y="0"/>
                </a:lnTo>
                <a:lnTo>
                  <a:pt x="277976" y="3397301"/>
                </a:lnTo>
                <a:lnTo>
                  <a:pt x="0" y="3666833"/>
                </a:lnTo>
                <a:close/>
              </a:path>
            </a:pathLst>
          </a:custGeom>
          <a:gradFill>
            <a:gsLst>
              <a:gs pos="0">
                <a:schemeClr val="bg1">
                  <a:alpha val="6500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任意多边形: 形状 73"/>
          <p:cNvSpPr/>
          <p:nvPr/>
        </p:nvSpPr>
        <p:spPr>
          <a:xfrm rot="16200000" flipV="1">
            <a:off x="4629044" y="-2939007"/>
            <a:ext cx="2552913" cy="12573002"/>
          </a:xfrm>
          <a:custGeom>
            <a:avLst/>
            <a:gdLst>
              <a:gd name="connsiteX0" fmla="*/ 2871535 w 2871535"/>
              <a:gd name="connsiteY0" fmla="*/ 12206565 h 12206565"/>
              <a:gd name="connsiteX1" fmla="*/ 2871535 w 2871535"/>
              <a:gd name="connsiteY1" fmla="*/ 0 h 12206565"/>
              <a:gd name="connsiteX2" fmla="*/ 0 w 2871535"/>
              <a:gd name="connsiteY2" fmla="*/ 0 h 12206565"/>
              <a:gd name="connsiteX3" fmla="*/ 1796 w 2871535"/>
              <a:gd name="connsiteY3" fmla="*/ 1113003 h 12206565"/>
              <a:gd name="connsiteX4" fmla="*/ 13519 w 2871535"/>
              <a:gd name="connsiteY4" fmla="*/ 11167957 h 12206565"/>
              <a:gd name="connsiteX0-1" fmla="*/ 2871535 w 2871535"/>
              <a:gd name="connsiteY0-2" fmla="*/ 12447980 h 12447980"/>
              <a:gd name="connsiteX1-3" fmla="*/ 2871535 w 2871535"/>
              <a:gd name="connsiteY1-4" fmla="*/ 0 h 12447980"/>
              <a:gd name="connsiteX2-5" fmla="*/ 0 w 2871535"/>
              <a:gd name="connsiteY2-6" fmla="*/ 0 h 12447980"/>
              <a:gd name="connsiteX3-7" fmla="*/ 1796 w 2871535"/>
              <a:gd name="connsiteY3-8" fmla="*/ 1113003 h 12447980"/>
              <a:gd name="connsiteX4-9" fmla="*/ 13519 w 2871535"/>
              <a:gd name="connsiteY4-10" fmla="*/ 11167957 h 12447980"/>
              <a:gd name="connsiteX5" fmla="*/ 2871535 w 2871535"/>
              <a:gd name="connsiteY5" fmla="*/ 12447980 h 12447980"/>
              <a:gd name="connsiteX0-11" fmla="*/ 2871535 w 2871535"/>
              <a:gd name="connsiteY0-12" fmla="*/ 12447980 h 12447980"/>
              <a:gd name="connsiteX1-13" fmla="*/ 2871535 w 2871535"/>
              <a:gd name="connsiteY1-14" fmla="*/ 0 h 12447980"/>
              <a:gd name="connsiteX2-15" fmla="*/ 0 w 2871535"/>
              <a:gd name="connsiteY2-16" fmla="*/ 0 h 12447980"/>
              <a:gd name="connsiteX3-17" fmla="*/ 1796 w 2871535"/>
              <a:gd name="connsiteY3-18" fmla="*/ 1113003 h 12447980"/>
              <a:gd name="connsiteX4-19" fmla="*/ 13519 w 2871535"/>
              <a:gd name="connsiteY4-20" fmla="*/ 11110658 h 12447980"/>
              <a:gd name="connsiteX5-21" fmla="*/ 2871535 w 2871535"/>
              <a:gd name="connsiteY5-22" fmla="*/ 12447980 h 12447980"/>
              <a:gd name="connsiteX0-23" fmla="*/ 2871535 w 2871535"/>
              <a:gd name="connsiteY0-24" fmla="*/ 12447980 h 12447980"/>
              <a:gd name="connsiteX1-25" fmla="*/ 2871535 w 2871535"/>
              <a:gd name="connsiteY1-26" fmla="*/ 0 h 12447980"/>
              <a:gd name="connsiteX2-27" fmla="*/ 0 w 2871535"/>
              <a:gd name="connsiteY2-28" fmla="*/ 0 h 12447980"/>
              <a:gd name="connsiteX3-29" fmla="*/ 1796 w 2871535"/>
              <a:gd name="connsiteY3-30" fmla="*/ 1113003 h 12447980"/>
              <a:gd name="connsiteX4-31" fmla="*/ 13519 w 2871535"/>
              <a:gd name="connsiteY4-32" fmla="*/ 11099200 h 12447980"/>
              <a:gd name="connsiteX5-33" fmla="*/ 2871535 w 2871535"/>
              <a:gd name="connsiteY5-34" fmla="*/ 12447980 h 12447980"/>
              <a:gd name="connsiteX0-35" fmla="*/ 2871535 w 2871535"/>
              <a:gd name="connsiteY0-36" fmla="*/ 12447980 h 12447980"/>
              <a:gd name="connsiteX1-37" fmla="*/ 2871535 w 2871535"/>
              <a:gd name="connsiteY1-38" fmla="*/ 0 h 12447980"/>
              <a:gd name="connsiteX2-39" fmla="*/ 0 w 2871535"/>
              <a:gd name="connsiteY2-40" fmla="*/ 0 h 12447980"/>
              <a:gd name="connsiteX3-41" fmla="*/ 1796 w 2871535"/>
              <a:gd name="connsiteY3-42" fmla="*/ 1113003 h 12447980"/>
              <a:gd name="connsiteX4-43" fmla="*/ 13519 w 2871535"/>
              <a:gd name="connsiteY4-44" fmla="*/ 11099200 h 12447980"/>
              <a:gd name="connsiteX5-45" fmla="*/ 2871535 w 2871535"/>
              <a:gd name="connsiteY5-46" fmla="*/ 12447980 h 12447980"/>
              <a:gd name="connsiteX0-47" fmla="*/ 2871535 w 2871535"/>
              <a:gd name="connsiteY0-48" fmla="*/ 12447980 h 12447980"/>
              <a:gd name="connsiteX1-49" fmla="*/ 2871535 w 2871535"/>
              <a:gd name="connsiteY1-50" fmla="*/ 0 h 12447980"/>
              <a:gd name="connsiteX2-51" fmla="*/ 0 w 2871535"/>
              <a:gd name="connsiteY2-52" fmla="*/ 0 h 12447980"/>
              <a:gd name="connsiteX3-53" fmla="*/ 1796 w 2871535"/>
              <a:gd name="connsiteY3-54" fmla="*/ 1113003 h 12447980"/>
              <a:gd name="connsiteX4-55" fmla="*/ 501 w 2871535"/>
              <a:gd name="connsiteY4-56" fmla="*/ 10308488 h 12447980"/>
              <a:gd name="connsiteX5-57" fmla="*/ 2871535 w 2871535"/>
              <a:gd name="connsiteY5-58" fmla="*/ 12447980 h 12447980"/>
              <a:gd name="connsiteX0-59" fmla="*/ 2871535 w 2871535"/>
              <a:gd name="connsiteY0-60" fmla="*/ 12447980 h 12447980"/>
              <a:gd name="connsiteX1-61" fmla="*/ 2871535 w 2871535"/>
              <a:gd name="connsiteY1-62" fmla="*/ 0 h 12447980"/>
              <a:gd name="connsiteX2-63" fmla="*/ 0 w 2871535"/>
              <a:gd name="connsiteY2-64" fmla="*/ 0 h 12447980"/>
              <a:gd name="connsiteX3-65" fmla="*/ 1796 w 2871535"/>
              <a:gd name="connsiteY3-66" fmla="*/ 1113003 h 12447980"/>
              <a:gd name="connsiteX4-67" fmla="*/ 501 w 2871535"/>
              <a:gd name="connsiteY4-68" fmla="*/ 10102215 h 12447980"/>
              <a:gd name="connsiteX5-69" fmla="*/ 2871535 w 2871535"/>
              <a:gd name="connsiteY5-70" fmla="*/ 12447980 h 124479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2871535" h="12447980">
                <a:moveTo>
                  <a:pt x="2871535" y="12447980"/>
                </a:moveTo>
                <a:lnTo>
                  <a:pt x="2871535" y="0"/>
                </a:lnTo>
                <a:lnTo>
                  <a:pt x="0" y="0"/>
                </a:lnTo>
                <a:cubicBezTo>
                  <a:pt x="599" y="371001"/>
                  <a:pt x="1197" y="742002"/>
                  <a:pt x="1796" y="1113003"/>
                </a:cubicBezTo>
                <a:cubicBezTo>
                  <a:pt x="7658" y="4730377"/>
                  <a:pt x="501" y="7282009"/>
                  <a:pt x="501" y="10102215"/>
                </a:cubicBezTo>
                <a:lnTo>
                  <a:pt x="2871535" y="124479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03200" dist="152400" dir="744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-1635872" y="1443229"/>
            <a:ext cx="6523014" cy="6456147"/>
            <a:chOff x="-1635872" y="1443229"/>
            <a:chExt cx="6523014" cy="6456147"/>
          </a:xfrm>
        </p:grpSpPr>
        <p:sp>
          <p:nvSpPr>
            <p:cNvPr id="58" name="任意多边形: 形状 57"/>
            <p:cNvSpPr/>
            <p:nvPr/>
          </p:nvSpPr>
          <p:spPr>
            <a:xfrm rot="18882546">
              <a:off x="1128018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: 形状 69"/>
            <p:cNvSpPr/>
            <p:nvPr/>
          </p:nvSpPr>
          <p:spPr>
            <a:xfrm rot="2646992">
              <a:off x="1723661" y="2855982"/>
              <a:ext cx="948310" cy="5043394"/>
            </a:xfrm>
            <a:custGeom>
              <a:avLst/>
              <a:gdLst>
                <a:gd name="connsiteX0" fmla="*/ 0 w 948310"/>
                <a:gd name="connsiteY0" fmla="*/ 0 h 5043394"/>
                <a:gd name="connsiteX1" fmla="*/ 948310 w 948310"/>
                <a:gd name="connsiteY1" fmla="*/ 0 h 5043394"/>
                <a:gd name="connsiteX2" fmla="*/ 948310 w 948310"/>
                <a:gd name="connsiteY2" fmla="*/ 4123887 h 5043394"/>
                <a:gd name="connsiteX3" fmla="*/ 0 w 948310"/>
                <a:gd name="connsiteY3" fmla="*/ 5043394 h 504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310" h="5043394">
                  <a:moveTo>
                    <a:pt x="0" y="0"/>
                  </a:moveTo>
                  <a:lnTo>
                    <a:pt x="948310" y="0"/>
                  </a:lnTo>
                  <a:lnTo>
                    <a:pt x="948310" y="4123887"/>
                  </a:lnTo>
                  <a:lnTo>
                    <a:pt x="0" y="504339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-241184" y="1443229"/>
            <a:ext cx="6523016" cy="6483153"/>
            <a:chOff x="-241184" y="1443229"/>
            <a:chExt cx="6523016" cy="6483153"/>
          </a:xfrm>
        </p:grpSpPr>
        <p:sp>
          <p:nvSpPr>
            <p:cNvPr id="56" name="任意多边形: 形状 55"/>
            <p:cNvSpPr/>
            <p:nvPr/>
          </p:nvSpPr>
          <p:spPr>
            <a:xfrm rot="18882546">
              <a:off x="2522707" y="-1320662"/>
              <a:ext cx="995234" cy="6523016"/>
            </a:xfrm>
            <a:custGeom>
              <a:avLst/>
              <a:gdLst>
                <a:gd name="connsiteX0" fmla="*/ 0 w 995234"/>
                <a:gd name="connsiteY0" fmla="*/ 0 h 6523016"/>
                <a:gd name="connsiteX1" fmla="*/ 995234 w 995234"/>
                <a:gd name="connsiteY1" fmla="*/ 1005392 h 6523016"/>
                <a:gd name="connsiteX2" fmla="*/ 995234 w 995234"/>
                <a:gd name="connsiteY2" fmla="*/ 6523016 h 6523016"/>
                <a:gd name="connsiteX3" fmla="*/ 0 w 995234"/>
                <a:gd name="connsiteY3" fmla="*/ 6523016 h 652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6">
                  <a:moveTo>
                    <a:pt x="0" y="0"/>
                  </a:moveTo>
                  <a:lnTo>
                    <a:pt x="995234" y="1005392"/>
                  </a:lnTo>
                  <a:lnTo>
                    <a:pt x="995234" y="6523016"/>
                  </a:lnTo>
                  <a:lnTo>
                    <a:pt x="0" y="6523016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  <a:effectLst>
              <a:outerShdw blurRad="317500" dist="25400" dir="18900000" sx="101000" sy="101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2" name="任意多边形: 形状 71"/>
            <p:cNvSpPr/>
            <p:nvPr/>
          </p:nvSpPr>
          <p:spPr>
            <a:xfrm rot="2646992">
              <a:off x="3051702" y="2828977"/>
              <a:ext cx="1004014" cy="5097405"/>
            </a:xfrm>
            <a:custGeom>
              <a:avLst/>
              <a:gdLst>
                <a:gd name="connsiteX0" fmla="*/ 0 w 1004014"/>
                <a:gd name="connsiteY0" fmla="*/ 0 h 5097405"/>
                <a:gd name="connsiteX1" fmla="*/ 1004014 w 1004014"/>
                <a:gd name="connsiteY1" fmla="*/ 0 h 5097405"/>
                <a:gd name="connsiteX2" fmla="*/ 1004014 w 1004014"/>
                <a:gd name="connsiteY2" fmla="*/ 4123886 h 5097405"/>
                <a:gd name="connsiteX3" fmla="*/ 0 w 1004014"/>
                <a:gd name="connsiteY3" fmla="*/ 5097405 h 509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14" h="5097405">
                  <a:moveTo>
                    <a:pt x="0" y="0"/>
                  </a:moveTo>
                  <a:lnTo>
                    <a:pt x="1004014" y="0"/>
                  </a:lnTo>
                  <a:lnTo>
                    <a:pt x="1004014" y="4123886"/>
                  </a:lnTo>
                  <a:lnTo>
                    <a:pt x="0" y="5097405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8" name="等腰三角形 37"/>
          <p:cNvSpPr/>
          <p:nvPr/>
        </p:nvSpPr>
        <p:spPr>
          <a:xfrm rot="10800000">
            <a:off x="9549114" y="-15240"/>
            <a:ext cx="2642886" cy="2552913"/>
          </a:xfrm>
          <a:prstGeom prst="triangle">
            <a:avLst>
              <a:gd name="adj" fmla="val 0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任意多边形: 形状 47"/>
          <p:cNvSpPr/>
          <p:nvPr/>
        </p:nvSpPr>
        <p:spPr>
          <a:xfrm rot="8056645">
            <a:off x="11109886" y="-776439"/>
            <a:ext cx="277976" cy="4484940"/>
          </a:xfrm>
          <a:custGeom>
            <a:avLst/>
            <a:gdLst>
              <a:gd name="connsiteX0" fmla="*/ 277976 w 277976"/>
              <a:gd name="connsiteY0" fmla="*/ 4484940 h 4484940"/>
              <a:gd name="connsiteX1" fmla="*/ 0 w 277976"/>
              <a:gd name="connsiteY1" fmla="*/ 4199862 h 4484940"/>
              <a:gd name="connsiteX2" fmla="*/ 0 w 277976"/>
              <a:gd name="connsiteY2" fmla="*/ 0 h 4484940"/>
              <a:gd name="connsiteX3" fmla="*/ 277976 w 277976"/>
              <a:gd name="connsiteY3" fmla="*/ 0 h 448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484940">
                <a:moveTo>
                  <a:pt x="277976" y="4484940"/>
                </a:moveTo>
                <a:lnTo>
                  <a:pt x="0" y="4199862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rgbClr val="2572B6">
                  <a:alpha val="20000"/>
                </a:srgb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任意多边形: 形状 49"/>
          <p:cNvSpPr/>
          <p:nvPr/>
        </p:nvSpPr>
        <p:spPr>
          <a:xfrm rot="8056645">
            <a:off x="11459469" y="-806768"/>
            <a:ext cx="277976" cy="4520661"/>
          </a:xfrm>
          <a:custGeom>
            <a:avLst/>
            <a:gdLst>
              <a:gd name="connsiteX0" fmla="*/ 277976 w 277976"/>
              <a:gd name="connsiteY0" fmla="*/ 4520661 h 4520661"/>
              <a:gd name="connsiteX1" fmla="*/ 0 w 277976"/>
              <a:gd name="connsiteY1" fmla="*/ 4235584 h 4520661"/>
              <a:gd name="connsiteX2" fmla="*/ 0 w 277976"/>
              <a:gd name="connsiteY2" fmla="*/ 0 h 4520661"/>
              <a:gd name="connsiteX3" fmla="*/ 277976 w 277976"/>
              <a:gd name="connsiteY3" fmla="*/ 0 h 4520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520661">
                <a:moveTo>
                  <a:pt x="277976" y="4520661"/>
                </a:moveTo>
                <a:lnTo>
                  <a:pt x="0" y="4235584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3" name="矩形 42"/>
          <p:cNvSpPr/>
          <p:nvPr/>
        </p:nvSpPr>
        <p:spPr>
          <a:xfrm rot="8056645">
            <a:off x="11949170" y="-1522277"/>
            <a:ext cx="277976" cy="5920570"/>
          </a:xfrm>
          <a:prstGeom prst="rect">
            <a:avLst/>
          </a:pr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 rot="21362704">
            <a:off x="2974002" y="468924"/>
            <a:ext cx="1319550" cy="1440142"/>
            <a:chOff x="2878691" y="364902"/>
            <a:chExt cx="1510172" cy="1648185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矩形 36"/>
          <p:cNvSpPr/>
          <p:nvPr/>
        </p:nvSpPr>
        <p:spPr>
          <a:xfrm>
            <a:off x="4734288" y="5951140"/>
            <a:ext cx="2723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汇报人：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林炜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4734288" y="6342207"/>
            <a:ext cx="285042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5d18099cb3d9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529719" y="-1499968"/>
            <a:ext cx="487363" cy="487363"/>
          </a:xfrm>
          <a:prstGeom prst="rect">
            <a:avLst/>
          </a:prstGeom>
        </p:spPr>
      </p:pic>
      <p:sp>
        <p:nvSpPr>
          <p:cNvPr id="55" name="矩形 54"/>
          <p:cNvSpPr/>
          <p:nvPr/>
        </p:nvSpPr>
        <p:spPr>
          <a:xfrm>
            <a:off x="5852641" y="2387498"/>
            <a:ext cx="62995" cy="1958950"/>
          </a:xfrm>
          <a:prstGeom prst="rect">
            <a:avLst/>
          </a:prstGeom>
          <a:gradFill flip="none" rotWithShape="1">
            <a:gsLst>
              <a:gs pos="0">
                <a:srgbClr val="8EB3D3">
                  <a:alpha val="0"/>
                </a:srgbClr>
              </a:gs>
              <a:gs pos="100000">
                <a:srgbClr val="8EB3D3">
                  <a:alpha val="0"/>
                </a:srgbClr>
              </a:gs>
              <a:gs pos="51000">
                <a:srgbClr val="1D6DB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7" name="文本框 56"/>
          <p:cNvSpPr txBox="1"/>
          <p:nvPr/>
        </p:nvSpPr>
        <p:spPr>
          <a:xfrm>
            <a:off x="6003005" y="2578728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谢谢观看聆听</a:t>
            </a: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180438" y="3759582"/>
            <a:ext cx="5310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THANK YOU FOR WATCHING AND LISTENING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11485887" y="2425151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2" name="直接连接符 31"/>
          <p:cNvCxnSpPr/>
          <p:nvPr/>
        </p:nvCxnSpPr>
        <p:spPr>
          <a:xfrm>
            <a:off x="4591050" y="5951140"/>
            <a:ext cx="3203212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4633264" y="5546849"/>
            <a:ext cx="3203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  队   ：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烤   盐   人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4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4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4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00"/>
                            </p:stCondLst>
                            <p:childTnLst>
                              <p:par>
                                <p:cTn id="7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53" grpId="0" animBg="1"/>
      <p:bldP spid="5" grpId="0" animBg="1"/>
      <p:bldP spid="26" grpId="0" animBg="1"/>
      <p:bldP spid="71" grpId="0" animBg="1"/>
      <p:bldP spid="60" grpId="0" animBg="1"/>
      <p:bldP spid="74" grpId="0" animBg="1"/>
      <p:bldP spid="38" grpId="0" animBg="1"/>
      <p:bldP spid="48" grpId="0" animBg="1"/>
      <p:bldP spid="50" grpId="0" animBg="1"/>
      <p:bldP spid="43" grpId="0" animBg="1"/>
      <p:bldP spid="37" grpId="0"/>
      <p:bldP spid="55" grpId="0" animBg="1"/>
      <p:bldP spid="57" grpId="0"/>
      <p:bldP spid="59" grpId="0"/>
      <p:bldP spid="62" grpId="0" animBg="1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等腰三角形 15"/>
          <p:cNvSpPr/>
          <p:nvPr/>
        </p:nvSpPr>
        <p:spPr>
          <a:xfrm>
            <a:off x="852415" y="3975149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任意多边形: 形状 3"/>
          <p:cNvSpPr/>
          <p:nvPr/>
        </p:nvSpPr>
        <p:spPr>
          <a:xfrm rot="18882546">
            <a:off x="2524483" y="-1571385"/>
            <a:ext cx="2164020" cy="5303070"/>
          </a:xfrm>
          <a:custGeom>
            <a:avLst/>
            <a:gdLst>
              <a:gd name="connsiteX0" fmla="*/ 0 w 1316181"/>
              <a:gd name="connsiteY0" fmla="*/ 0 h 5174085"/>
              <a:gd name="connsiteX1" fmla="*/ 1316181 w 1316181"/>
              <a:gd name="connsiteY1" fmla="*/ 1329614 h 5174085"/>
              <a:gd name="connsiteX2" fmla="*/ 1316181 w 1316181"/>
              <a:gd name="connsiteY2" fmla="*/ 5174085 h 5174085"/>
              <a:gd name="connsiteX3" fmla="*/ 0 w 1316181"/>
              <a:gd name="connsiteY3" fmla="*/ 5174085 h 5174085"/>
              <a:gd name="connsiteX0-1" fmla="*/ 0 w 1316181"/>
              <a:gd name="connsiteY0-2" fmla="*/ 0 h 5303070"/>
              <a:gd name="connsiteX1-3" fmla="*/ 1316181 w 1316181"/>
              <a:gd name="connsiteY1-4" fmla="*/ 1329614 h 5303070"/>
              <a:gd name="connsiteX2-5" fmla="*/ 1276456 w 1316181"/>
              <a:gd name="connsiteY2-6" fmla="*/ 5303070 h 5303070"/>
              <a:gd name="connsiteX3-7" fmla="*/ 0 w 1316181"/>
              <a:gd name="connsiteY3-8" fmla="*/ 5174085 h 5303070"/>
              <a:gd name="connsiteX4" fmla="*/ 0 w 1316181"/>
              <a:gd name="connsiteY4" fmla="*/ 0 h 5303070"/>
              <a:gd name="connsiteX0-9" fmla="*/ 0 w 1316181"/>
              <a:gd name="connsiteY0-10" fmla="*/ 0 h 5303070"/>
              <a:gd name="connsiteX1-11" fmla="*/ 1316181 w 1316181"/>
              <a:gd name="connsiteY1-12" fmla="*/ 1329614 h 5303070"/>
              <a:gd name="connsiteX2-13" fmla="*/ 1276456 w 1316181"/>
              <a:gd name="connsiteY2-14" fmla="*/ 5303070 h 5303070"/>
              <a:gd name="connsiteX3-15" fmla="*/ 0 w 1316181"/>
              <a:gd name="connsiteY3-16" fmla="*/ 5174085 h 5303070"/>
              <a:gd name="connsiteX4-17" fmla="*/ 0 w 1316181"/>
              <a:gd name="connsiteY4-18" fmla="*/ 0 h 530307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1316181" h="5303070">
                <a:moveTo>
                  <a:pt x="0" y="0"/>
                </a:moveTo>
                <a:lnTo>
                  <a:pt x="1316181" y="1329614"/>
                </a:lnTo>
                <a:lnTo>
                  <a:pt x="1276456" y="5303070"/>
                </a:lnTo>
                <a:lnTo>
                  <a:pt x="0" y="5174085"/>
                </a:lnTo>
                <a:lnTo>
                  <a:pt x="0" y="0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5400000">
            <a:off x="-1813867" y="2024228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任意多边形: 形状 5"/>
          <p:cNvSpPr/>
          <p:nvPr/>
        </p:nvSpPr>
        <p:spPr>
          <a:xfrm rot="2646992">
            <a:off x="-63113" y="2394005"/>
            <a:ext cx="1462827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0">
                <a:srgbClr val="2572B6"/>
              </a:gs>
              <a:gs pos="83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任意多边形: 形状 6"/>
          <p:cNvSpPr/>
          <p:nvPr/>
        </p:nvSpPr>
        <p:spPr>
          <a:xfrm rot="2646992">
            <a:off x="784067" y="2089735"/>
            <a:ext cx="375166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77000">
                <a:srgbClr val="8EB3D3">
                  <a:alpha val="90000"/>
                </a:srgbClr>
              </a:gs>
              <a:gs pos="23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 rot="21362704">
            <a:off x="2974002" y="468924"/>
            <a:ext cx="1319550" cy="1440142"/>
            <a:chOff x="2878691" y="364902"/>
            <a:chExt cx="1510172" cy="1648185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241184" y="1443229"/>
            <a:ext cx="6523016" cy="6483153"/>
            <a:chOff x="-241184" y="1443229"/>
            <a:chExt cx="6523016" cy="6483153"/>
          </a:xfrm>
        </p:grpSpPr>
        <p:sp>
          <p:nvSpPr>
            <p:cNvPr id="9" name="任意多边形: 形状 8"/>
            <p:cNvSpPr/>
            <p:nvPr/>
          </p:nvSpPr>
          <p:spPr>
            <a:xfrm rot="18882546">
              <a:off x="2522707" y="-1320662"/>
              <a:ext cx="995234" cy="6523016"/>
            </a:xfrm>
            <a:custGeom>
              <a:avLst/>
              <a:gdLst>
                <a:gd name="connsiteX0" fmla="*/ 0 w 995234"/>
                <a:gd name="connsiteY0" fmla="*/ 0 h 6523016"/>
                <a:gd name="connsiteX1" fmla="*/ 995234 w 995234"/>
                <a:gd name="connsiteY1" fmla="*/ 1005392 h 6523016"/>
                <a:gd name="connsiteX2" fmla="*/ 995234 w 995234"/>
                <a:gd name="connsiteY2" fmla="*/ 6523016 h 6523016"/>
                <a:gd name="connsiteX3" fmla="*/ 0 w 995234"/>
                <a:gd name="connsiteY3" fmla="*/ 6523016 h 652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6">
                  <a:moveTo>
                    <a:pt x="0" y="0"/>
                  </a:moveTo>
                  <a:lnTo>
                    <a:pt x="995234" y="1005392"/>
                  </a:lnTo>
                  <a:lnTo>
                    <a:pt x="995234" y="6523016"/>
                  </a:lnTo>
                  <a:lnTo>
                    <a:pt x="0" y="6523016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  <a:effectLst>
              <a:outerShdw blurRad="317500" dist="25400" dir="18900000" sx="101000" sy="101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任意多边形: 形状 13"/>
            <p:cNvSpPr/>
            <p:nvPr/>
          </p:nvSpPr>
          <p:spPr>
            <a:xfrm rot="2646992">
              <a:off x="3051702" y="2828977"/>
              <a:ext cx="1004014" cy="5097405"/>
            </a:xfrm>
            <a:custGeom>
              <a:avLst/>
              <a:gdLst>
                <a:gd name="connsiteX0" fmla="*/ 0 w 1004014"/>
                <a:gd name="connsiteY0" fmla="*/ 0 h 5097405"/>
                <a:gd name="connsiteX1" fmla="*/ 1004014 w 1004014"/>
                <a:gd name="connsiteY1" fmla="*/ 0 h 5097405"/>
                <a:gd name="connsiteX2" fmla="*/ 1004014 w 1004014"/>
                <a:gd name="connsiteY2" fmla="*/ 4123886 h 5097405"/>
                <a:gd name="connsiteX3" fmla="*/ 0 w 1004014"/>
                <a:gd name="connsiteY3" fmla="*/ 5097405 h 509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14" h="5097405">
                  <a:moveTo>
                    <a:pt x="0" y="0"/>
                  </a:moveTo>
                  <a:lnTo>
                    <a:pt x="1004014" y="0"/>
                  </a:lnTo>
                  <a:lnTo>
                    <a:pt x="1004014" y="4123886"/>
                  </a:lnTo>
                  <a:lnTo>
                    <a:pt x="0" y="5097405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-2271530" y="1443229"/>
            <a:ext cx="7158672" cy="6456147"/>
            <a:chOff x="-2271530" y="1443229"/>
            <a:chExt cx="7158672" cy="6456147"/>
          </a:xfrm>
        </p:grpSpPr>
        <p:sp>
          <p:nvSpPr>
            <p:cNvPr id="8" name="任意多边形: 形状 7"/>
            <p:cNvSpPr/>
            <p:nvPr/>
          </p:nvSpPr>
          <p:spPr>
            <a:xfrm rot="18882546">
              <a:off x="1128018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 rot="18882546">
              <a:off x="492360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  <a:effectLst>
              <a:outerShdw blurRad="203200" dist="152400" dir="7440000" sx="102000" sy="102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任意多边形: 形状 12"/>
            <p:cNvSpPr/>
            <p:nvPr/>
          </p:nvSpPr>
          <p:spPr>
            <a:xfrm rot="2646992">
              <a:off x="1723661" y="2855982"/>
              <a:ext cx="948310" cy="5043394"/>
            </a:xfrm>
            <a:custGeom>
              <a:avLst/>
              <a:gdLst>
                <a:gd name="connsiteX0" fmla="*/ 0 w 948310"/>
                <a:gd name="connsiteY0" fmla="*/ 0 h 5043394"/>
                <a:gd name="connsiteX1" fmla="*/ 948310 w 948310"/>
                <a:gd name="connsiteY1" fmla="*/ 0 h 5043394"/>
                <a:gd name="connsiteX2" fmla="*/ 948310 w 948310"/>
                <a:gd name="connsiteY2" fmla="*/ 4123887 h 5043394"/>
                <a:gd name="connsiteX3" fmla="*/ 0 w 948310"/>
                <a:gd name="connsiteY3" fmla="*/ 5043394 h 504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310" h="5043394">
                  <a:moveTo>
                    <a:pt x="0" y="0"/>
                  </a:moveTo>
                  <a:lnTo>
                    <a:pt x="948310" y="0"/>
                  </a:lnTo>
                  <a:lnTo>
                    <a:pt x="948310" y="4123887"/>
                  </a:lnTo>
                  <a:lnTo>
                    <a:pt x="0" y="504339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444139" y="2332505"/>
            <a:ext cx="1410745" cy="1539080"/>
            <a:chOff x="3444139" y="2332505"/>
            <a:chExt cx="1410745" cy="1539080"/>
          </a:xfrm>
        </p:grpSpPr>
        <p:sp>
          <p:nvSpPr>
            <p:cNvPr id="17" name="文本框 16"/>
            <p:cNvSpPr txBox="1"/>
            <p:nvPr/>
          </p:nvSpPr>
          <p:spPr>
            <a:xfrm>
              <a:off x="3444139" y="2332505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目</a:t>
              </a:r>
              <a:endParaRPr lang="en-US" altLang="zh-CN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259849" y="3286810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录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 rot="2780120">
            <a:off x="2773795" y="3296377"/>
            <a:ext cx="1538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Content</a:t>
            </a:r>
            <a:endParaRPr lang="en-US" altLang="zh-CN" sz="1600" dirty="0">
              <a:solidFill>
                <a:schemeClr val="bg1"/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4" name="TextBox 76"/>
          <p:cNvSpPr txBox="1"/>
          <p:nvPr/>
        </p:nvSpPr>
        <p:spPr>
          <a:xfrm>
            <a:off x="7697470" y="866775"/>
            <a:ext cx="39763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系统总体架构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7" name="TextBox 76"/>
          <p:cNvSpPr txBox="1"/>
          <p:nvPr/>
        </p:nvSpPr>
        <p:spPr>
          <a:xfrm>
            <a:off x="7796530" y="1904365"/>
            <a:ext cx="28968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功能设计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TextBox 76"/>
          <p:cNvSpPr txBox="1"/>
          <p:nvPr/>
        </p:nvSpPr>
        <p:spPr>
          <a:xfrm>
            <a:off x="7796530" y="2941955"/>
            <a:ext cx="28968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接口设计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3" name="TextBox 76"/>
          <p:cNvSpPr txBox="1"/>
          <p:nvPr/>
        </p:nvSpPr>
        <p:spPr>
          <a:xfrm>
            <a:off x="7697470" y="3933825"/>
            <a:ext cx="44951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系统安全性和健壮性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5" name="圆角矩形 74"/>
          <p:cNvSpPr/>
          <p:nvPr/>
        </p:nvSpPr>
        <p:spPr>
          <a:xfrm>
            <a:off x="6769735" y="871220"/>
            <a:ext cx="668655" cy="668655"/>
          </a:xfrm>
          <a:prstGeom prst="roundRect">
            <a:avLst>
              <a:gd name="adj" fmla="val 50000"/>
            </a:avLst>
          </a:prstGeom>
          <a:solidFill>
            <a:srgbClr val="035CAC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945630" y="875030"/>
            <a:ext cx="316230" cy="584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1</a:t>
            </a:r>
            <a:endParaRPr lang="zh-CN" altLang="en-US" sz="3200" dirty="0">
              <a:solidFill>
                <a:schemeClr val="bg1"/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780278" y="1904265"/>
            <a:ext cx="668616" cy="680035"/>
            <a:chOff x="6213029" y="2469163"/>
            <a:chExt cx="668616" cy="68003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8" name="圆角矩形 77"/>
            <p:cNvSpPr/>
            <p:nvPr/>
          </p:nvSpPr>
          <p:spPr>
            <a:xfrm>
              <a:off x="6213029" y="2480582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458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6296307" y="2469163"/>
              <a:ext cx="502061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830443" y="2923020"/>
            <a:ext cx="668616" cy="668616"/>
            <a:chOff x="6213029" y="3650397"/>
            <a:chExt cx="668616" cy="668616"/>
          </a:xfrm>
        </p:grpSpPr>
        <p:sp>
          <p:nvSpPr>
            <p:cNvPr id="41" name="圆角矩形 80"/>
            <p:cNvSpPr/>
            <p:nvPr/>
          </p:nvSpPr>
          <p:spPr>
            <a:xfrm>
              <a:off x="6213029" y="3650397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5CAC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6288687" y="3661838"/>
              <a:ext cx="5020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769483" y="3933531"/>
            <a:ext cx="668616" cy="668616"/>
            <a:chOff x="6213029" y="4820211"/>
            <a:chExt cx="668616" cy="668616"/>
          </a:xfrm>
        </p:grpSpPr>
        <p:sp>
          <p:nvSpPr>
            <p:cNvPr id="44" name="圆角矩形 83"/>
            <p:cNvSpPr/>
            <p:nvPr/>
          </p:nvSpPr>
          <p:spPr>
            <a:xfrm>
              <a:off x="6213029" y="4820211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458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288687" y="4824032"/>
              <a:ext cx="5020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 rot="21362704">
            <a:off x="3126402" y="621324"/>
            <a:ext cx="1319550" cy="1440142"/>
            <a:chOff x="2878691" y="364902"/>
            <a:chExt cx="1510172" cy="1648185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" grpId="0" animBg="1"/>
      <p:bldP spid="5" grpId="0" animBg="1"/>
      <p:bldP spid="6" grpId="0" animBg="1"/>
      <p:bldP spid="7" grpId="0" animBg="1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01600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01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系统总体</a:t>
            </a:r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框架</a:t>
            </a: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32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36600" y="224790"/>
            <a:ext cx="25723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3935" y="2659380"/>
            <a:ext cx="368046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客户端操作系统：Windows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数据库平台：MySQL5.6.49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服务器：47.100.89.20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服务器操作系统：ubuntu20.04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03935" y="2194560"/>
            <a:ext cx="1668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系统运行环境：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284595" y="2194560"/>
            <a:ext cx="1242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开发环境：</a:t>
            </a:r>
            <a:endParaRPr lang="zh-CN" altLang="en-US" b="1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86595" y="2912745"/>
            <a:ext cx="708025" cy="718185"/>
          </a:xfrm>
          <a:prstGeom prst="rect">
            <a:avLst/>
          </a:prstGeom>
        </p:spPr>
      </p:pic>
      <p:pic>
        <p:nvPicPr>
          <p:cNvPr id="23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17565" y="3005455"/>
            <a:ext cx="1776730" cy="1151255"/>
          </a:xfrm>
          <a:prstGeom prst="rect">
            <a:avLst/>
          </a:prstGeom>
        </p:spPr>
      </p:pic>
      <p:pic>
        <p:nvPicPr>
          <p:cNvPr id="24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208135" y="2778125"/>
            <a:ext cx="1464945" cy="986790"/>
          </a:xfrm>
          <a:prstGeom prst="rect">
            <a:avLst/>
          </a:prstGeom>
        </p:spPr>
      </p:pic>
      <p:pic>
        <p:nvPicPr>
          <p:cNvPr id="26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448550" y="3070860"/>
            <a:ext cx="1882140" cy="229298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7295" y="3237865"/>
            <a:ext cx="1017270" cy="686435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7405" y="4609465"/>
            <a:ext cx="955675" cy="622935"/>
          </a:xfrm>
          <a:prstGeom prst="rect">
            <a:avLst/>
          </a:prstGeom>
        </p:spPr>
      </p:pic>
      <p:pic>
        <p:nvPicPr>
          <p:cNvPr id="25" name="object 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9441815" y="4490085"/>
            <a:ext cx="1349375" cy="86169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59195" y="4543425"/>
            <a:ext cx="1055370" cy="885190"/>
          </a:xfrm>
          <a:prstGeom prst="rect">
            <a:avLst/>
          </a:prstGeom>
        </p:spPr>
      </p:pic>
      <p:pic>
        <p:nvPicPr>
          <p:cNvPr id="22" name="object 3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6040120" y="4502150"/>
            <a:ext cx="1554480" cy="967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98500" y="224155"/>
            <a:ext cx="25723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使用的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Freeform 5"/>
          <p:cNvSpPr/>
          <p:nvPr/>
        </p:nvSpPr>
        <p:spPr bwMode="auto">
          <a:xfrm>
            <a:off x="1632682" y="3234012"/>
            <a:ext cx="926190" cy="100013"/>
          </a:xfrm>
          <a:custGeom>
            <a:avLst/>
            <a:gdLst>
              <a:gd name="T0" fmla="*/ 130 w 130"/>
              <a:gd name="T1" fmla="*/ 0 h 13"/>
              <a:gd name="T2" fmla="*/ 130 w 130"/>
              <a:gd name="T3" fmla="*/ 13 h 13"/>
              <a:gd name="T4" fmla="*/ 3 w 130"/>
              <a:gd name="T5" fmla="*/ 13 h 13"/>
              <a:gd name="T6" fmla="*/ 0 w 130"/>
              <a:gd name="T7" fmla="*/ 7 h 13"/>
              <a:gd name="T8" fmla="*/ 3 w 130"/>
              <a:gd name="T9" fmla="*/ 0 h 13"/>
              <a:gd name="T10" fmla="*/ 130 w 130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0" h="13">
                <a:moveTo>
                  <a:pt x="130" y="0"/>
                </a:moveTo>
                <a:cubicBezTo>
                  <a:pt x="130" y="13"/>
                  <a:pt x="130" y="13"/>
                  <a:pt x="130" y="13"/>
                </a:cubicBezTo>
                <a:cubicBezTo>
                  <a:pt x="3" y="13"/>
                  <a:pt x="3" y="13"/>
                  <a:pt x="3" y="13"/>
                </a:cubicBezTo>
                <a:cubicBezTo>
                  <a:pt x="1" y="13"/>
                  <a:pt x="0" y="10"/>
                  <a:pt x="0" y="7"/>
                </a:cubicBezTo>
                <a:cubicBezTo>
                  <a:pt x="0" y="3"/>
                  <a:pt x="1" y="0"/>
                  <a:pt x="3" y="0"/>
                </a:cubicBezTo>
                <a:cubicBezTo>
                  <a:pt x="130" y="0"/>
                  <a:pt x="130" y="0"/>
                  <a:pt x="130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Rectangle 6"/>
          <p:cNvSpPr>
            <a:spLocks noChangeArrowheads="1"/>
          </p:cNvSpPr>
          <p:nvPr/>
        </p:nvSpPr>
        <p:spPr bwMode="auto">
          <a:xfrm>
            <a:off x="2558871" y="3234012"/>
            <a:ext cx="933529" cy="1000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Rectangle 7"/>
          <p:cNvSpPr>
            <a:spLocks noChangeArrowheads="1"/>
          </p:cNvSpPr>
          <p:nvPr/>
        </p:nvSpPr>
        <p:spPr bwMode="auto">
          <a:xfrm>
            <a:off x="2685871" y="3361012"/>
            <a:ext cx="933529" cy="10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Rectangle 8"/>
          <p:cNvSpPr>
            <a:spLocks noChangeArrowheads="1"/>
          </p:cNvSpPr>
          <p:nvPr/>
        </p:nvSpPr>
        <p:spPr bwMode="auto">
          <a:xfrm>
            <a:off x="3492400" y="3234012"/>
            <a:ext cx="924722" cy="10001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Rectangle 9"/>
          <p:cNvSpPr>
            <a:spLocks noChangeArrowheads="1"/>
          </p:cNvSpPr>
          <p:nvPr/>
        </p:nvSpPr>
        <p:spPr bwMode="auto">
          <a:xfrm>
            <a:off x="3619400" y="3361012"/>
            <a:ext cx="924722" cy="10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Rectangle 10"/>
          <p:cNvSpPr>
            <a:spLocks noChangeArrowheads="1"/>
          </p:cNvSpPr>
          <p:nvPr/>
        </p:nvSpPr>
        <p:spPr bwMode="auto">
          <a:xfrm>
            <a:off x="4417122" y="3234012"/>
            <a:ext cx="933529" cy="10001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Rectangle 11"/>
          <p:cNvSpPr>
            <a:spLocks noChangeArrowheads="1"/>
          </p:cNvSpPr>
          <p:nvPr/>
        </p:nvSpPr>
        <p:spPr bwMode="auto">
          <a:xfrm>
            <a:off x="4544122" y="3361012"/>
            <a:ext cx="933529" cy="10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Freeform 12"/>
          <p:cNvSpPr/>
          <p:nvPr/>
        </p:nvSpPr>
        <p:spPr bwMode="auto">
          <a:xfrm>
            <a:off x="8142431" y="3234012"/>
            <a:ext cx="926190" cy="100013"/>
          </a:xfrm>
          <a:custGeom>
            <a:avLst/>
            <a:gdLst>
              <a:gd name="T0" fmla="*/ 0 w 130"/>
              <a:gd name="T1" fmla="*/ 0 h 13"/>
              <a:gd name="T2" fmla="*/ 0 w 130"/>
              <a:gd name="T3" fmla="*/ 13 h 13"/>
              <a:gd name="T4" fmla="*/ 127 w 130"/>
              <a:gd name="T5" fmla="*/ 13 h 13"/>
              <a:gd name="T6" fmla="*/ 130 w 130"/>
              <a:gd name="T7" fmla="*/ 7 h 13"/>
              <a:gd name="T8" fmla="*/ 127 w 130"/>
              <a:gd name="T9" fmla="*/ 0 h 13"/>
              <a:gd name="T10" fmla="*/ 0 w 130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0" h="13">
                <a:moveTo>
                  <a:pt x="0" y="0"/>
                </a:moveTo>
                <a:cubicBezTo>
                  <a:pt x="0" y="13"/>
                  <a:pt x="0" y="13"/>
                  <a:pt x="0" y="13"/>
                </a:cubicBezTo>
                <a:cubicBezTo>
                  <a:pt x="127" y="13"/>
                  <a:pt x="127" y="13"/>
                  <a:pt x="127" y="13"/>
                </a:cubicBezTo>
                <a:cubicBezTo>
                  <a:pt x="129" y="13"/>
                  <a:pt x="130" y="10"/>
                  <a:pt x="130" y="7"/>
                </a:cubicBezTo>
                <a:cubicBezTo>
                  <a:pt x="130" y="3"/>
                  <a:pt x="129" y="0"/>
                  <a:pt x="127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Rectangle 13"/>
          <p:cNvSpPr>
            <a:spLocks noChangeArrowheads="1"/>
          </p:cNvSpPr>
          <p:nvPr/>
        </p:nvSpPr>
        <p:spPr bwMode="auto">
          <a:xfrm>
            <a:off x="7210370" y="3234012"/>
            <a:ext cx="932062" cy="10001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14"/>
          <p:cNvSpPr>
            <a:spLocks noChangeArrowheads="1"/>
          </p:cNvSpPr>
          <p:nvPr/>
        </p:nvSpPr>
        <p:spPr bwMode="auto">
          <a:xfrm>
            <a:off x="7337370" y="3361012"/>
            <a:ext cx="932062" cy="10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Rectangle 15"/>
          <p:cNvSpPr>
            <a:spLocks noChangeArrowheads="1"/>
          </p:cNvSpPr>
          <p:nvPr/>
        </p:nvSpPr>
        <p:spPr bwMode="auto">
          <a:xfrm>
            <a:off x="6284180" y="3234012"/>
            <a:ext cx="926190" cy="10001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Rectangle 16"/>
          <p:cNvSpPr>
            <a:spLocks noChangeArrowheads="1"/>
          </p:cNvSpPr>
          <p:nvPr/>
        </p:nvSpPr>
        <p:spPr bwMode="auto">
          <a:xfrm>
            <a:off x="6411180" y="3361012"/>
            <a:ext cx="926190" cy="10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Rectangle 17"/>
          <p:cNvSpPr>
            <a:spLocks noChangeArrowheads="1"/>
          </p:cNvSpPr>
          <p:nvPr/>
        </p:nvSpPr>
        <p:spPr bwMode="auto">
          <a:xfrm>
            <a:off x="5350651" y="3234012"/>
            <a:ext cx="933529" cy="10001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Rectangle 18"/>
          <p:cNvSpPr>
            <a:spLocks noChangeArrowheads="1"/>
          </p:cNvSpPr>
          <p:nvPr/>
        </p:nvSpPr>
        <p:spPr bwMode="auto">
          <a:xfrm>
            <a:off x="5477651" y="3361012"/>
            <a:ext cx="933529" cy="10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Rectangle 19"/>
          <p:cNvSpPr>
            <a:spLocks noChangeArrowheads="1"/>
          </p:cNvSpPr>
          <p:nvPr/>
        </p:nvSpPr>
        <p:spPr bwMode="auto">
          <a:xfrm>
            <a:off x="2558870" y="2664099"/>
            <a:ext cx="869280" cy="2238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20"/>
          <p:cNvSpPr>
            <a:spLocks noEditPoints="1"/>
          </p:cNvSpPr>
          <p:nvPr/>
        </p:nvSpPr>
        <p:spPr bwMode="auto">
          <a:xfrm>
            <a:off x="1632682" y="3234012"/>
            <a:ext cx="7415390" cy="53975"/>
          </a:xfrm>
          <a:custGeom>
            <a:avLst/>
            <a:gdLst>
              <a:gd name="T0" fmla="*/ 0 w 1041"/>
              <a:gd name="T1" fmla="*/ 7 h 7"/>
              <a:gd name="T2" fmla="*/ 0 w 1041"/>
              <a:gd name="T3" fmla="*/ 7 h 7"/>
              <a:gd name="T4" fmla="*/ 0 w 1041"/>
              <a:gd name="T5" fmla="*/ 7 h 7"/>
              <a:gd name="T6" fmla="*/ 0 w 1041"/>
              <a:gd name="T7" fmla="*/ 7 h 7"/>
              <a:gd name="T8" fmla="*/ 1041 w 1041"/>
              <a:gd name="T9" fmla="*/ 0 h 7"/>
              <a:gd name="T10" fmla="*/ 913 w 1041"/>
              <a:gd name="T11" fmla="*/ 0 h 7"/>
              <a:gd name="T12" fmla="*/ 783 w 1041"/>
              <a:gd name="T13" fmla="*/ 0 h 7"/>
              <a:gd name="T14" fmla="*/ 652 w 1041"/>
              <a:gd name="T15" fmla="*/ 0 h 7"/>
              <a:gd name="T16" fmla="*/ 522 w 1041"/>
              <a:gd name="T17" fmla="*/ 0 h 7"/>
              <a:gd name="T18" fmla="*/ 391 w 1041"/>
              <a:gd name="T19" fmla="*/ 0 h 7"/>
              <a:gd name="T20" fmla="*/ 261 w 1041"/>
              <a:gd name="T21" fmla="*/ 0 h 7"/>
              <a:gd name="T22" fmla="*/ 130 w 1041"/>
              <a:gd name="T23" fmla="*/ 0 h 7"/>
              <a:gd name="T24" fmla="*/ 3 w 1041"/>
              <a:gd name="T25" fmla="*/ 0 h 7"/>
              <a:gd name="T26" fmla="*/ 2 w 1041"/>
              <a:gd name="T27" fmla="*/ 1 h 7"/>
              <a:gd name="T28" fmla="*/ 3 w 1041"/>
              <a:gd name="T29" fmla="*/ 0 h 7"/>
              <a:gd name="T30" fmla="*/ 130 w 1041"/>
              <a:gd name="T31" fmla="*/ 0 h 7"/>
              <a:gd name="T32" fmla="*/ 130 w 1041"/>
              <a:gd name="T33" fmla="*/ 7 h 7"/>
              <a:gd name="T34" fmla="*/ 130 w 1041"/>
              <a:gd name="T35" fmla="*/ 0 h 7"/>
              <a:gd name="T36" fmla="*/ 261 w 1041"/>
              <a:gd name="T37" fmla="*/ 0 h 7"/>
              <a:gd name="T38" fmla="*/ 261 w 1041"/>
              <a:gd name="T39" fmla="*/ 7 h 7"/>
              <a:gd name="T40" fmla="*/ 261 w 1041"/>
              <a:gd name="T41" fmla="*/ 0 h 7"/>
              <a:gd name="T42" fmla="*/ 391 w 1041"/>
              <a:gd name="T43" fmla="*/ 0 h 7"/>
              <a:gd name="T44" fmla="*/ 391 w 1041"/>
              <a:gd name="T45" fmla="*/ 7 h 7"/>
              <a:gd name="T46" fmla="*/ 391 w 1041"/>
              <a:gd name="T47" fmla="*/ 0 h 7"/>
              <a:gd name="T48" fmla="*/ 522 w 1041"/>
              <a:gd name="T49" fmla="*/ 0 h 7"/>
              <a:gd name="T50" fmla="*/ 522 w 1041"/>
              <a:gd name="T51" fmla="*/ 7 h 7"/>
              <a:gd name="T52" fmla="*/ 522 w 1041"/>
              <a:gd name="T53" fmla="*/ 0 h 7"/>
              <a:gd name="T54" fmla="*/ 653 w 1041"/>
              <a:gd name="T55" fmla="*/ 0 h 7"/>
              <a:gd name="T56" fmla="*/ 783 w 1041"/>
              <a:gd name="T57" fmla="*/ 0 h 7"/>
              <a:gd name="T58" fmla="*/ 914 w 1041"/>
              <a:gd name="T59" fmla="*/ 0 h 7"/>
              <a:gd name="T60" fmla="*/ 1041 w 1041"/>
              <a:gd name="T61" fmla="*/ 0 h 7"/>
              <a:gd name="T62" fmla="*/ 1041 w 1041"/>
              <a:gd name="T63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41" h="7">
                <a:moveTo>
                  <a:pt x="0" y="7"/>
                </a:moveTo>
                <a:cubicBezTo>
                  <a:pt x="0" y="7"/>
                  <a:pt x="0" y="7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7"/>
                  <a:pt x="0" y="7"/>
                  <a:pt x="0" y="7"/>
                </a:cubicBezTo>
                <a:moveTo>
                  <a:pt x="1041" y="0"/>
                </a:moveTo>
                <a:cubicBezTo>
                  <a:pt x="913" y="0"/>
                  <a:pt x="913" y="0"/>
                  <a:pt x="913" y="0"/>
                </a:cubicBezTo>
                <a:cubicBezTo>
                  <a:pt x="783" y="0"/>
                  <a:pt x="783" y="0"/>
                  <a:pt x="783" y="0"/>
                </a:cubicBezTo>
                <a:cubicBezTo>
                  <a:pt x="652" y="0"/>
                  <a:pt x="652" y="0"/>
                  <a:pt x="652" y="0"/>
                </a:cubicBezTo>
                <a:cubicBezTo>
                  <a:pt x="522" y="0"/>
                  <a:pt x="522" y="0"/>
                  <a:pt x="522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261" y="0"/>
                  <a:pt x="261" y="0"/>
                  <a:pt x="261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3" y="0"/>
                  <a:pt x="3" y="0"/>
                  <a:pt x="3" y="0"/>
                </a:cubicBezTo>
                <a:cubicBezTo>
                  <a:pt x="3" y="0"/>
                  <a:pt x="2" y="1"/>
                  <a:pt x="2" y="1"/>
                </a:cubicBezTo>
                <a:cubicBezTo>
                  <a:pt x="2" y="1"/>
                  <a:pt x="3" y="0"/>
                  <a:pt x="3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30" y="7"/>
                  <a:pt x="130" y="7"/>
                  <a:pt x="130" y="7"/>
                </a:cubicBezTo>
                <a:cubicBezTo>
                  <a:pt x="130" y="0"/>
                  <a:pt x="130" y="0"/>
                  <a:pt x="130" y="0"/>
                </a:cubicBezTo>
                <a:cubicBezTo>
                  <a:pt x="261" y="0"/>
                  <a:pt x="261" y="0"/>
                  <a:pt x="261" y="0"/>
                </a:cubicBezTo>
                <a:cubicBezTo>
                  <a:pt x="261" y="7"/>
                  <a:pt x="261" y="7"/>
                  <a:pt x="261" y="7"/>
                </a:cubicBezTo>
                <a:cubicBezTo>
                  <a:pt x="261" y="0"/>
                  <a:pt x="261" y="0"/>
                  <a:pt x="261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391" y="7"/>
                  <a:pt x="391" y="7"/>
                  <a:pt x="391" y="7"/>
                </a:cubicBezTo>
                <a:cubicBezTo>
                  <a:pt x="391" y="0"/>
                  <a:pt x="391" y="0"/>
                  <a:pt x="391" y="0"/>
                </a:cubicBezTo>
                <a:cubicBezTo>
                  <a:pt x="522" y="0"/>
                  <a:pt x="522" y="0"/>
                  <a:pt x="522" y="0"/>
                </a:cubicBezTo>
                <a:cubicBezTo>
                  <a:pt x="522" y="7"/>
                  <a:pt x="522" y="7"/>
                  <a:pt x="522" y="7"/>
                </a:cubicBezTo>
                <a:cubicBezTo>
                  <a:pt x="522" y="0"/>
                  <a:pt x="522" y="0"/>
                  <a:pt x="522" y="0"/>
                </a:cubicBezTo>
                <a:cubicBezTo>
                  <a:pt x="653" y="0"/>
                  <a:pt x="653" y="0"/>
                  <a:pt x="653" y="0"/>
                </a:cubicBezTo>
                <a:cubicBezTo>
                  <a:pt x="783" y="0"/>
                  <a:pt x="783" y="0"/>
                  <a:pt x="783" y="0"/>
                </a:cubicBezTo>
                <a:cubicBezTo>
                  <a:pt x="914" y="0"/>
                  <a:pt x="914" y="0"/>
                  <a:pt x="914" y="0"/>
                </a:cubicBezTo>
                <a:cubicBezTo>
                  <a:pt x="1041" y="0"/>
                  <a:pt x="1041" y="0"/>
                  <a:pt x="1041" y="0"/>
                </a:cubicBezTo>
                <a:cubicBezTo>
                  <a:pt x="1041" y="0"/>
                  <a:pt x="1041" y="0"/>
                  <a:pt x="1041" y="0"/>
                </a:cubicBezTo>
              </a:path>
            </a:pathLst>
          </a:cu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21"/>
          <p:cNvSpPr/>
          <p:nvPr/>
        </p:nvSpPr>
        <p:spPr bwMode="auto">
          <a:xfrm>
            <a:off x="1632682" y="3234012"/>
            <a:ext cx="926190" cy="53975"/>
          </a:xfrm>
          <a:custGeom>
            <a:avLst/>
            <a:gdLst>
              <a:gd name="T0" fmla="*/ 130 w 130"/>
              <a:gd name="T1" fmla="*/ 0 h 7"/>
              <a:gd name="T2" fmla="*/ 3 w 130"/>
              <a:gd name="T3" fmla="*/ 0 h 7"/>
              <a:gd name="T4" fmla="*/ 2 w 130"/>
              <a:gd name="T5" fmla="*/ 1 h 7"/>
              <a:gd name="T6" fmla="*/ 0 w 130"/>
              <a:gd name="T7" fmla="*/ 7 h 7"/>
              <a:gd name="T8" fmla="*/ 0 w 130"/>
              <a:gd name="T9" fmla="*/ 7 h 7"/>
              <a:gd name="T10" fmla="*/ 130 w 130"/>
              <a:gd name="T11" fmla="*/ 7 h 7"/>
              <a:gd name="T12" fmla="*/ 130 w 130"/>
              <a:gd name="T13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0" h="7">
                <a:moveTo>
                  <a:pt x="130" y="0"/>
                </a:moveTo>
                <a:cubicBezTo>
                  <a:pt x="3" y="0"/>
                  <a:pt x="3" y="0"/>
                  <a:pt x="3" y="0"/>
                </a:cubicBezTo>
                <a:cubicBezTo>
                  <a:pt x="3" y="0"/>
                  <a:pt x="2" y="1"/>
                  <a:pt x="2" y="1"/>
                </a:cubicBezTo>
                <a:cubicBezTo>
                  <a:pt x="1" y="1"/>
                  <a:pt x="0" y="4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130" y="7"/>
                  <a:pt x="130" y="7"/>
                  <a:pt x="130" y="7"/>
                </a:cubicBezTo>
                <a:cubicBezTo>
                  <a:pt x="130" y="0"/>
                  <a:pt x="130" y="0"/>
                  <a:pt x="130" y="0"/>
                </a:cubicBezTo>
              </a:path>
            </a:pathLst>
          </a:cu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Rectangle 22"/>
          <p:cNvSpPr>
            <a:spLocks noChangeArrowheads="1"/>
          </p:cNvSpPr>
          <p:nvPr/>
        </p:nvSpPr>
        <p:spPr bwMode="auto">
          <a:xfrm>
            <a:off x="2558871" y="3234012"/>
            <a:ext cx="933529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08" name="Rectangle 23"/>
          <p:cNvSpPr>
            <a:spLocks noChangeArrowheads="1"/>
          </p:cNvSpPr>
          <p:nvPr/>
        </p:nvSpPr>
        <p:spPr bwMode="auto">
          <a:xfrm>
            <a:off x="2685871" y="3361012"/>
            <a:ext cx="933529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09" name="Rectangle 24"/>
          <p:cNvSpPr>
            <a:spLocks noChangeArrowheads="1"/>
          </p:cNvSpPr>
          <p:nvPr/>
        </p:nvSpPr>
        <p:spPr bwMode="auto">
          <a:xfrm>
            <a:off x="3492400" y="3234012"/>
            <a:ext cx="924722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17" name="Rectangle 25"/>
          <p:cNvSpPr>
            <a:spLocks noChangeArrowheads="1"/>
          </p:cNvSpPr>
          <p:nvPr/>
        </p:nvSpPr>
        <p:spPr bwMode="auto">
          <a:xfrm>
            <a:off x="3619400" y="3361012"/>
            <a:ext cx="924722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18" name="Rectangle 26"/>
          <p:cNvSpPr>
            <a:spLocks noChangeArrowheads="1"/>
          </p:cNvSpPr>
          <p:nvPr/>
        </p:nvSpPr>
        <p:spPr bwMode="auto">
          <a:xfrm>
            <a:off x="4417122" y="3234012"/>
            <a:ext cx="933529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20" name="Rectangle 27"/>
          <p:cNvSpPr>
            <a:spLocks noChangeArrowheads="1"/>
          </p:cNvSpPr>
          <p:nvPr/>
        </p:nvSpPr>
        <p:spPr bwMode="auto">
          <a:xfrm>
            <a:off x="4544122" y="3361012"/>
            <a:ext cx="933529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21" name="Freeform 28"/>
          <p:cNvSpPr/>
          <p:nvPr/>
        </p:nvSpPr>
        <p:spPr bwMode="auto">
          <a:xfrm>
            <a:off x="8142431" y="3234012"/>
            <a:ext cx="926190" cy="53975"/>
          </a:xfrm>
          <a:custGeom>
            <a:avLst/>
            <a:gdLst>
              <a:gd name="T0" fmla="*/ 127 w 130"/>
              <a:gd name="T1" fmla="*/ 0 h 7"/>
              <a:gd name="T2" fmla="*/ 0 w 130"/>
              <a:gd name="T3" fmla="*/ 0 h 7"/>
              <a:gd name="T4" fmla="*/ 0 w 130"/>
              <a:gd name="T5" fmla="*/ 7 h 7"/>
              <a:gd name="T6" fmla="*/ 130 w 130"/>
              <a:gd name="T7" fmla="*/ 7 h 7"/>
              <a:gd name="T8" fmla="*/ 127 w 130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" h="7">
                <a:moveTo>
                  <a:pt x="127" y="0"/>
                </a:moveTo>
                <a:cubicBezTo>
                  <a:pt x="0" y="0"/>
                  <a:pt x="0" y="0"/>
                  <a:pt x="0" y="0"/>
                </a:cubicBezTo>
                <a:cubicBezTo>
                  <a:pt x="0" y="7"/>
                  <a:pt x="0" y="7"/>
                  <a:pt x="0" y="7"/>
                </a:cubicBezTo>
                <a:cubicBezTo>
                  <a:pt x="130" y="7"/>
                  <a:pt x="130" y="7"/>
                  <a:pt x="130" y="7"/>
                </a:cubicBezTo>
                <a:cubicBezTo>
                  <a:pt x="130" y="3"/>
                  <a:pt x="128" y="0"/>
                  <a:pt x="127" y="0"/>
                </a:cubicBezTo>
              </a:path>
            </a:pathLst>
          </a:cu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22" name="Rectangle 29"/>
          <p:cNvSpPr>
            <a:spLocks noChangeArrowheads="1"/>
          </p:cNvSpPr>
          <p:nvPr/>
        </p:nvSpPr>
        <p:spPr bwMode="auto">
          <a:xfrm>
            <a:off x="7210370" y="3234012"/>
            <a:ext cx="932062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23" name="Rectangle 30"/>
          <p:cNvSpPr>
            <a:spLocks noChangeArrowheads="1"/>
          </p:cNvSpPr>
          <p:nvPr/>
        </p:nvSpPr>
        <p:spPr bwMode="auto">
          <a:xfrm>
            <a:off x="7337370" y="3361012"/>
            <a:ext cx="932062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24" name="Rectangle 31"/>
          <p:cNvSpPr>
            <a:spLocks noChangeArrowheads="1"/>
          </p:cNvSpPr>
          <p:nvPr/>
        </p:nvSpPr>
        <p:spPr bwMode="auto">
          <a:xfrm>
            <a:off x="6284180" y="3234012"/>
            <a:ext cx="926190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25" name="Rectangle 32"/>
          <p:cNvSpPr>
            <a:spLocks noChangeArrowheads="1"/>
          </p:cNvSpPr>
          <p:nvPr/>
        </p:nvSpPr>
        <p:spPr bwMode="auto">
          <a:xfrm>
            <a:off x="6411180" y="3361012"/>
            <a:ext cx="926190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26" name="Rectangle 33"/>
          <p:cNvSpPr>
            <a:spLocks noChangeArrowheads="1"/>
          </p:cNvSpPr>
          <p:nvPr/>
        </p:nvSpPr>
        <p:spPr bwMode="auto">
          <a:xfrm>
            <a:off x="5350651" y="3234012"/>
            <a:ext cx="933529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627" name="Rectangle 34"/>
          <p:cNvSpPr>
            <a:spLocks noChangeArrowheads="1"/>
          </p:cNvSpPr>
          <p:nvPr/>
        </p:nvSpPr>
        <p:spPr bwMode="auto">
          <a:xfrm>
            <a:off x="5477651" y="3361012"/>
            <a:ext cx="933529" cy="53975"/>
          </a:xfrm>
          <a:prstGeom prst="rect">
            <a:avLst/>
          </a:prstGeom>
          <a:solidFill>
            <a:schemeClr val="bg1">
              <a:lumMod val="7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704" name="Rectangle 111"/>
          <p:cNvSpPr>
            <a:spLocks noChangeArrowheads="1"/>
          </p:cNvSpPr>
          <p:nvPr/>
        </p:nvSpPr>
        <p:spPr bwMode="auto">
          <a:xfrm>
            <a:off x="9068620" y="3697956"/>
            <a:ext cx="869280" cy="2317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85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/>
                <a:sym typeface="+mn-ea"/>
              </a:rPr>
              <a:t>V</a:t>
            </a:r>
            <a:r>
              <a:rPr sz="12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/>
                <a:sym typeface="+mn-ea"/>
              </a:rPr>
              <a:t>ue.</a:t>
            </a:r>
            <a:r>
              <a:rPr sz="1200" spc="-5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/>
                <a:sym typeface="+mn-ea"/>
              </a:rPr>
              <a:t>j</a:t>
            </a:r>
            <a:r>
              <a:rPr sz="12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/>
                <a:sym typeface="+mn-ea"/>
              </a:rPr>
              <a:t>s</a:t>
            </a:r>
            <a:endParaRPr lang="zh-CN" altLang="en-US" sz="12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/>
              <a:sym typeface="+mn-ea"/>
            </a:endParaRPr>
          </a:p>
        </p:txBody>
      </p:sp>
      <p:sp>
        <p:nvSpPr>
          <p:cNvPr id="44" name="任意多边形 43"/>
          <p:cNvSpPr/>
          <p:nvPr/>
        </p:nvSpPr>
        <p:spPr>
          <a:xfrm>
            <a:off x="1803157" y="2779986"/>
            <a:ext cx="738100" cy="464457"/>
          </a:xfrm>
          <a:custGeom>
            <a:avLst/>
            <a:gdLst>
              <a:gd name="connsiteX0" fmla="*/ 0 w 798286"/>
              <a:gd name="connsiteY0" fmla="*/ 406400 h 406400"/>
              <a:gd name="connsiteX1" fmla="*/ 261257 w 798286"/>
              <a:gd name="connsiteY1" fmla="*/ 0 h 406400"/>
              <a:gd name="connsiteX2" fmla="*/ 798286 w 798286"/>
              <a:gd name="connsiteY2" fmla="*/ 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8286" h="406400">
                <a:moveTo>
                  <a:pt x="0" y="406400"/>
                </a:moveTo>
                <a:lnTo>
                  <a:pt x="261257" y="0"/>
                </a:lnTo>
                <a:lnTo>
                  <a:pt x="798286" y="0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任意多边形 142"/>
          <p:cNvSpPr/>
          <p:nvPr/>
        </p:nvSpPr>
        <p:spPr>
          <a:xfrm>
            <a:off x="5607726" y="2779986"/>
            <a:ext cx="738100" cy="464457"/>
          </a:xfrm>
          <a:custGeom>
            <a:avLst/>
            <a:gdLst>
              <a:gd name="connsiteX0" fmla="*/ 0 w 798286"/>
              <a:gd name="connsiteY0" fmla="*/ 406400 h 406400"/>
              <a:gd name="connsiteX1" fmla="*/ 261257 w 798286"/>
              <a:gd name="connsiteY1" fmla="*/ 0 h 406400"/>
              <a:gd name="connsiteX2" fmla="*/ 798286 w 798286"/>
              <a:gd name="connsiteY2" fmla="*/ 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8286" h="406400">
                <a:moveTo>
                  <a:pt x="0" y="406400"/>
                </a:moveTo>
                <a:lnTo>
                  <a:pt x="261257" y="0"/>
                </a:lnTo>
                <a:lnTo>
                  <a:pt x="798286" y="0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任意多边形 145"/>
          <p:cNvSpPr/>
          <p:nvPr/>
        </p:nvSpPr>
        <p:spPr>
          <a:xfrm flipV="1">
            <a:off x="3492322" y="3333435"/>
            <a:ext cx="738100" cy="464457"/>
          </a:xfrm>
          <a:custGeom>
            <a:avLst/>
            <a:gdLst>
              <a:gd name="connsiteX0" fmla="*/ 0 w 798286"/>
              <a:gd name="connsiteY0" fmla="*/ 406400 h 406400"/>
              <a:gd name="connsiteX1" fmla="*/ 261257 w 798286"/>
              <a:gd name="connsiteY1" fmla="*/ 0 h 406400"/>
              <a:gd name="connsiteX2" fmla="*/ 798286 w 798286"/>
              <a:gd name="connsiteY2" fmla="*/ 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8286" h="406400">
                <a:moveTo>
                  <a:pt x="0" y="406400"/>
                </a:moveTo>
                <a:lnTo>
                  <a:pt x="261257" y="0"/>
                </a:lnTo>
                <a:lnTo>
                  <a:pt x="798286" y="0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任意多边形 147"/>
          <p:cNvSpPr/>
          <p:nvPr/>
        </p:nvSpPr>
        <p:spPr>
          <a:xfrm flipV="1">
            <a:off x="8326911" y="3347405"/>
            <a:ext cx="738100" cy="464457"/>
          </a:xfrm>
          <a:custGeom>
            <a:avLst/>
            <a:gdLst>
              <a:gd name="connsiteX0" fmla="*/ 0 w 798286"/>
              <a:gd name="connsiteY0" fmla="*/ 406400 h 406400"/>
              <a:gd name="connsiteX1" fmla="*/ 261257 w 798286"/>
              <a:gd name="connsiteY1" fmla="*/ 0 h 406400"/>
              <a:gd name="connsiteX2" fmla="*/ 798286 w 798286"/>
              <a:gd name="connsiteY2" fmla="*/ 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8286" h="406400">
                <a:moveTo>
                  <a:pt x="0" y="406400"/>
                </a:moveTo>
                <a:lnTo>
                  <a:pt x="261257" y="0"/>
                </a:lnTo>
                <a:lnTo>
                  <a:pt x="798286" y="0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TextBox 692"/>
          <p:cNvSpPr txBox="1"/>
          <p:nvPr/>
        </p:nvSpPr>
        <p:spPr bwMode="auto">
          <a:xfrm>
            <a:off x="2523181" y="2641486"/>
            <a:ext cx="960755" cy="27559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chemeClr val="bg1"/>
                </a:solidFill>
                <a:latin typeface="Arial" panose="020B0604020202020204"/>
                <a:cs typeface="Arial" panose="020B0604020202020204"/>
                <a:sym typeface="+mn-ea"/>
              </a:rPr>
              <a:t>Spring</a:t>
            </a:r>
            <a:r>
              <a:rPr sz="1200" spc="-70" dirty="0">
                <a:solidFill>
                  <a:schemeClr val="bg1"/>
                </a:solidFill>
                <a:latin typeface="Arial" panose="020B0604020202020204"/>
                <a:cs typeface="Arial" panose="020B0604020202020204"/>
                <a:sym typeface="+mn-ea"/>
              </a:rPr>
              <a:t> </a:t>
            </a:r>
            <a:r>
              <a:rPr sz="1200" dirty="0">
                <a:solidFill>
                  <a:schemeClr val="bg1"/>
                </a:solidFill>
                <a:latin typeface="Arial" panose="020B0604020202020204"/>
                <a:cs typeface="Arial" panose="020B0604020202020204"/>
                <a:sym typeface="+mn-ea"/>
              </a:rPr>
              <a:t>boot</a:t>
            </a:r>
            <a:endParaRPr lang="zh-CN" altLang="en-US" sz="1200" spc="300" dirty="0">
              <a:solidFill>
                <a:schemeClr val="bg1"/>
              </a:solidFill>
              <a:latin typeface="Arial" panose="020B0604020202020204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  <p:sp>
        <p:nvSpPr>
          <p:cNvPr id="153" name="TextBox 692"/>
          <p:cNvSpPr txBox="1"/>
          <p:nvPr/>
        </p:nvSpPr>
        <p:spPr bwMode="auto">
          <a:xfrm>
            <a:off x="6410960" y="2672080"/>
            <a:ext cx="1210945" cy="30670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spc="300" dirty="0" smtClean="0">
                <a:solidFill>
                  <a:schemeClr val="bg1"/>
                </a:solidFill>
                <a:latin typeface="宋体" panose="02010600030101010101" pitchFamily="2" charset="-122"/>
                <a:cs typeface="Arial" panose="020B0604020202020204" pitchFamily="34" charset="0"/>
              </a:rPr>
              <a:t>sa-Token</a:t>
            </a:r>
            <a:endParaRPr lang="zh-CN" altLang="en-US" sz="1400" spc="300" dirty="0" smtClean="0">
              <a:solidFill>
                <a:schemeClr val="bg1"/>
              </a:solidFill>
              <a:latin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56" name="TextBox 692"/>
          <p:cNvSpPr txBox="1"/>
          <p:nvPr/>
        </p:nvSpPr>
        <p:spPr bwMode="auto">
          <a:xfrm>
            <a:off x="4230370" y="3691890"/>
            <a:ext cx="1536700" cy="24511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mybati</a:t>
            </a:r>
            <a:r>
              <a:rPr lang="en-US" altLang="zh-CN" sz="1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 plus</a:t>
            </a:r>
            <a:endParaRPr lang="en-US" altLang="zh-CN" sz="1000" spc="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object 3"/>
          <p:cNvSpPr txBox="1"/>
          <p:nvPr/>
        </p:nvSpPr>
        <p:spPr>
          <a:xfrm>
            <a:off x="927100" y="1370965"/>
            <a:ext cx="3286760" cy="1674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293370" marR="227965" indent="-28575" algn="just">
              <a:lnSpc>
                <a:spcPct val="150000"/>
              </a:lnSpc>
              <a:spcBef>
                <a:spcPts val="260"/>
              </a:spcBef>
            </a:pP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Spring框架是Java 平台上的一种开源应用框架，提 供具有控制反转 特性的容器</a:t>
            </a:r>
            <a:r>
              <a:rPr sz="18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sz="1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065530" y="1002665"/>
            <a:ext cx="3009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b="1" dirty="0">
                <a:solidFill>
                  <a:srgbClr val="404040"/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服务器轻量级框架</a:t>
            </a:r>
            <a:endParaRPr lang="zh-CN" altLang="en-US" b="1"/>
          </a:p>
        </p:txBody>
      </p:sp>
      <p:sp>
        <p:nvSpPr>
          <p:cNvPr id="48" name="文本框 47"/>
          <p:cNvSpPr txBox="1"/>
          <p:nvPr/>
        </p:nvSpPr>
        <p:spPr>
          <a:xfrm>
            <a:off x="3880485" y="4414520"/>
            <a:ext cx="28194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MyBatis 是一款优秀的持久层框架，它支持定制化 SQL、存储过程以及高级映射。MyBatis 避免了几乎所有的 JDBC 代码和手动设置参数以及获取结果集。</a:t>
            </a:r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3994785" y="4046220"/>
            <a:ext cx="21869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优秀的持久层框架</a:t>
            </a:r>
            <a:endParaRPr lang="zh-CN" altLang="en-US" b="1"/>
          </a:p>
        </p:txBody>
      </p:sp>
      <p:sp>
        <p:nvSpPr>
          <p:cNvPr id="50" name="文本框 49"/>
          <p:cNvSpPr txBox="1"/>
          <p:nvPr/>
        </p:nvSpPr>
        <p:spPr>
          <a:xfrm>
            <a:off x="5715000" y="828040"/>
            <a:ext cx="2133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权限认证框架</a:t>
            </a:r>
            <a:endParaRPr lang="zh-CN" altLang="en-US" b="1"/>
          </a:p>
        </p:txBody>
      </p:sp>
      <p:sp>
        <p:nvSpPr>
          <p:cNvPr id="51" name="文本框 50"/>
          <p:cNvSpPr txBox="1"/>
          <p:nvPr/>
        </p:nvSpPr>
        <p:spPr>
          <a:xfrm>
            <a:off x="5547995" y="1103630"/>
            <a:ext cx="265176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Sa-Token是一个轻量级Java权限认证框架，主要解决：登录认证、权限认证、Session会话、单点登录、OAuth2.0 等一系列权限相关问题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2" name="object 9"/>
          <p:cNvSpPr txBox="1"/>
          <p:nvPr/>
        </p:nvSpPr>
        <p:spPr>
          <a:xfrm>
            <a:off x="8205470" y="4046220"/>
            <a:ext cx="2366645" cy="22085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1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  </a:t>
            </a:r>
            <a:r>
              <a:rPr sz="21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W</a:t>
            </a:r>
            <a:r>
              <a:rPr sz="21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eb</a:t>
            </a:r>
            <a:r>
              <a:rPr sz="2100" b="1" dirty="0">
                <a:solidFill>
                  <a:srgbClr val="404040"/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端视图框架</a:t>
            </a:r>
            <a:endParaRPr sz="2100" b="1"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39700" marR="13970" indent="-1270" algn="ctr">
              <a:lnSpc>
                <a:spcPct val="150000"/>
              </a:lnSpc>
              <a:spcBef>
                <a:spcPts val="205"/>
              </a:spcBef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Vue.js</a:t>
            </a:r>
            <a:r>
              <a:rPr sz="1600" dirty="0">
                <a:latin typeface="宋体" panose="02010600030101010101" pitchFamily="2" charset="-122"/>
                <a:cs typeface="宋体" panose="02010600030101010101" pitchFamily="2" charset="-122"/>
              </a:rPr>
              <a:t>是一套构建</a:t>
            </a:r>
            <a:r>
              <a:rPr sz="1600" spc="-5" dirty="0">
                <a:latin typeface="宋体" panose="02010600030101010101" pitchFamily="2" charset="-122"/>
                <a:cs typeface="宋体" panose="02010600030101010101" pitchFamily="2" charset="-122"/>
              </a:rPr>
              <a:t>用 </a:t>
            </a:r>
            <a:r>
              <a:rPr sz="1600" dirty="0">
                <a:latin typeface="宋体" panose="02010600030101010101" pitchFamily="2" charset="-122"/>
                <a:cs typeface="宋体" panose="02010600030101010101" pitchFamily="2" charset="-122"/>
              </a:rPr>
              <a:t>户界面的渐进式</a:t>
            </a:r>
            <a:r>
              <a:rPr sz="1600" spc="-5" dirty="0">
                <a:latin typeface="宋体" panose="02010600030101010101" pitchFamily="2" charset="-122"/>
                <a:cs typeface="宋体" panose="02010600030101010101" pitchFamily="2" charset="-122"/>
              </a:rPr>
              <a:t>框 </a:t>
            </a:r>
            <a:r>
              <a:rPr sz="1600" dirty="0">
                <a:latin typeface="宋体" panose="02010600030101010101" pitchFamily="2" charset="-122"/>
                <a:cs typeface="宋体" panose="02010600030101010101" pitchFamily="2" charset="-122"/>
              </a:rPr>
              <a:t>架。与其他重量</a:t>
            </a:r>
            <a:r>
              <a:rPr sz="1600" spc="-5" dirty="0">
                <a:latin typeface="宋体" panose="02010600030101010101" pitchFamily="2" charset="-122"/>
                <a:cs typeface="宋体" panose="02010600030101010101" pitchFamily="2" charset="-122"/>
              </a:rPr>
              <a:t>级 </a:t>
            </a:r>
            <a:r>
              <a:rPr sz="1600" dirty="0">
                <a:latin typeface="宋体" panose="02010600030101010101" pitchFamily="2" charset="-122"/>
                <a:cs typeface="宋体" panose="02010600030101010101" pitchFamily="2" charset="-122"/>
              </a:rPr>
              <a:t>框架不同的是，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V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ue </a:t>
            </a:r>
            <a:r>
              <a:rPr sz="1600" dirty="0">
                <a:latin typeface="宋体" panose="02010600030101010101" pitchFamily="2" charset="-122"/>
                <a:cs typeface="宋体" panose="02010600030101010101" pitchFamily="2" charset="-122"/>
              </a:rPr>
              <a:t>采用自底向上增</a:t>
            </a:r>
            <a:r>
              <a:rPr sz="1600" spc="-5" dirty="0">
                <a:latin typeface="宋体" panose="02010600030101010101" pitchFamily="2" charset="-122"/>
                <a:cs typeface="宋体" panose="02010600030101010101" pitchFamily="2" charset="-122"/>
              </a:rPr>
              <a:t>量 </a:t>
            </a:r>
            <a:r>
              <a:rPr sz="1600" dirty="0">
                <a:latin typeface="宋体" panose="02010600030101010101" pitchFamily="2" charset="-122"/>
                <a:cs typeface="宋体" panose="02010600030101010101" pitchFamily="2" charset="-122"/>
              </a:rPr>
              <a:t>开发的设计</a:t>
            </a:r>
            <a:r>
              <a:rPr sz="1600" spc="-5" dirty="0">
                <a:latin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sz="16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74740" y="2289175"/>
            <a:ext cx="4029075" cy="2487930"/>
          </a:xfrm>
          <a:prstGeom prst="rect">
            <a:avLst/>
          </a:prstGeom>
        </p:spPr>
      </p:pic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98500" y="224155"/>
            <a:ext cx="25723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模式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16860" y="1528878"/>
            <a:ext cx="7172944" cy="64516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zh-CN" kern="100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本</a:t>
            </a:r>
            <a:r>
              <a:rPr lang="zh-CN" altLang="zh-CN" kern="100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项目的系统设计主要是基于 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</a:rPr>
              <a:t>MVC </a:t>
            </a:r>
            <a:r>
              <a:rPr lang="zh-CN" altLang="zh-CN" kern="100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设计模式， </a:t>
            </a:r>
            <a:endParaRPr lang="en-US" altLang="zh-CN" kern="100" dirty="0">
              <a:solidFill>
                <a:srgbClr val="000000"/>
              </a:solidFill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</a:rPr>
              <a:t>M </a:t>
            </a:r>
            <a:r>
              <a:rPr lang="zh-CN" altLang="zh-CN" kern="100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代表模型 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</a:rPr>
              <a:t>Model</a:t>
            </a:r>
            <a:r>
              <a:rPr lang="zh-CN" altLang="zh-CN" kern="100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， 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</a:rPr>
              <a:t>V </a:t>
            </a:r>
            <a:r>
              <a:rPr lang="zh-CN" altLang="zh-CN" kern="100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代表视图 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</a:rPr>
              <a:t>View</a:t>
            </a:r>
            <a:r>
              <a:rPr lang="zh-CN" altLang="zh-CN" kern="100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， 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</a:rPr>
              <a:t>C </a:t>
            </a:r>
            <a:r>
              <a:rPr lang="zh-CN" altLang="zh-CN" kern="100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代表控制器 </a:t>
            </a:r>
            <a:r>
              <a:rPr lang="en-US" altLang="zh-CN" kern="100" dirty="0">
                <a:solidFill>
                  <a:srgbClr val="000000"/>
                </a:solidFill>
                <a:latin typeface="Calibri" panose="020F0502020204030204" pitchFamily="34" charset="0"/>
                <a:ea typeface="等线" panose="02010600030101010101" charset="-122"/>
                <a:cs typeface="Calibri" panose="020F0502020204030204" pitchFamily="34" charset="0"/>
              </a:rPr>
              <a:t>Controller</a:t>
            </a:r>
            <a:r>
              <a:rPr lang="zh-CN" altLang="zh-CN" kern="100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34566" y="2570619"/>
            <a:ext cx="6092825" cy="2031325"/>
          </a:xfrm>
          <a:prstGeom prst="rect">
            <a:avLst/>
          </a:prstGeom>
        </p:spPr>
        <p:txBody>
          <a:bodyPr>
            <a:spAutoFit/>
          </a:bodyPr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zh-CN" b="1" kern="0" dirty="0">
                <a:latin typeface="宋体" panose="02010600030101010101" pitchFamily="2" charset="-122"/>
                <a:ea typeface="等线" panose="02010600030101010101" charset="-122"/>
                <a:cs typeface="宋体" panose="02010600030101010101" pitchFamily="2" charset="-122"/>
              </a:rPr>
              <a:t>Model</a:t>
            </a:r>
            <a:r>
              <a:rPr lang="zh-CN" altLang="zh-CN" b="1" kern="0" dirty="0">
                <a:latin typeface="等线" panose="02010600030101010101" charset="-122"/>
                <a:cs typeface="宋体" panose="02010600030101010101" pitchFamily="2" charset="-122"/>
              </a:rPr>
              <a:t>（模型）</a:t>
            </a:r>
            <a:r>
              <a:rPr lang="en-US" altLang="zh-CN" kern="0" dirty="0">
                <a:latin typeface="宋体" panose="02010600030101010101" pitchFamily="2" charset="-122"/>
                <a:ea typeface="等线" panose="02010600030101010101" charset="-122"/>
                <a:cs typeface="宋体" panose="02010600030101010101" pitchFamily="2" charset="-122"/>
              </a:rPr>
              <a:t> - </a:t>
            </a:r>
            <a:r>
              <a:rPr lang="zh-CN" altLang="zh-CN" kern="0" dirty="0">
                <a:latin typeface="等线" panose="02010600030101010101" charset="-122"/>
                <a:cs typeface="宋体" panose="02010600030101010101" pitchFamily="2" charset="-122"/>
              </a:rPr>
              <a:t>模型代表一个存取数据的对象或</a:t>
            </a:r>
            <a:r>
              <a:rPr lang="en-US" altLang="zh-CN" kern="0" dirty="0">
                <a:latin typeface="等线" panose="02010600030101010101" charset="-122"/>
                <a:cs typeface="宋体" panose="02010600030101010101" pitchFamily="2" charset="-122"/>
              </a:rPr>
              <a:t> JAVA POJO</a:t>
            </a:r>
            <a:r>
              <a:rPr lang="zh-CN" altLang="zh-CN" kern="0" dirty="0">
                <a:latin typeface="等线" panose="02010600030101010101" charset="-122"/>
                <a:cs typeface="宋体" panose="02010600030101010101" pitchFamily="2" charset="-122"/>
              </a:rPr>
              <a:t>。它也可以带有逻辑，在数据变化时更新控制器。</a:t>
            </a:r>
            <a:endParaRPr lang="zh-CN" altLang="zh-CN" sz="1400" kern="100" dirty="0"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zh-CN" b="1" kern="0" dirty="0">
                <a:latin typeface="宋体" panose="02010600030101010101" pitchFamily="2" charset="-122"/>
                <a:ea typeface="等线" panose="02010600030101010101" charset="-122"/>
                <a:cs typeface="宋体" panose="02010600030101010101" pitchFamily="2" charset="-122"/>
              </a:rPr>
              <a:t>View</a:t>
            </a:r>
            <a:r>
              <a:rPr lang="zh-CN" altLang="zh-CN" b="1" kern="0" dirty="0">
                <a:latin typeface="等线" panose="02010600030101010101" charset="-122"/>
                <a:cs typeface="宋体" panose="02010600030101010101" pitchFamily="2" charset="-122"/>
              </a:rPr>
              <a:t>（视图）</a:t>
            </a:r>
            <a:r>
              <a:rPr lang="en-US" altLang="zh-CN" kern="0" dirty="0">
                <a:latin typeface="宋体" panose="02010600030101010101" pitchFamily="2" charset="-122"/>
                <a:ea typeface="等线" panose="02010600030101010101" charset="-122"/>
                <a:cs typeface="宋体" panose="02010600030101010101" pitchFamily="2" charset="-122"/>
              </a:rPr>
              <a:t> - </a:t>
            </a:r>
            <a:r>
              <a:rPr lang="zh-CN" altLang="zh-CN" kern="0" dirty="0">
                <a:latin typeface="等线" panose="02010600030101010101" charset="-122"/>
                <a:cs typeface="宋体" panose="02010600030101010101" pitchFamily="2" charset="-122"/>
              </a:rPr>
              <a:t>视图代表模型包含的数据的可视化。</a:t>
            </a:r>
            <a:endParaRPr lang="zh-CN" altLang="zh-CN" sz="1400" kern="100" dirty="0"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zh-CN" b="1" kern="0" dirty="0">
                <a:latin typeface="宋体" panose="02010600030101010101" pitchFamily="2" charset="-122"/>
                <a:ea typeface="等线" panose="02010600030101010101" charset="-122"/>
                <a:cs typeface="宋体" panose="02010600030101010101" pitchFamily="2" charset="-122"/>
              </a:rPr>
              <a:t>Controller</a:t>
            </a:r>
            <a:r>
              <a:rPr lang="zh-CN" altLang="zh-CN" b="1" kern="0" dirty="0">
                <a:latin typeface="等线" panose="02010600030101010101" charset="-122"/>
                <a:cs typeface="宋体" panose="02010600030101010101" pitchFamily="2" charset="-122"/>
              </a:rPr>
              <a:t>（控制器）</a:t>
            </a:r>
            <a:r>
              <a:rPr lang="en-US" altLang="zh-CN" kern="0" dirty="0">
                <a:latin typeface="宋体" panose="02010600030101010101" pitchFamily="2" charset="-122"/>
                <a:ea typeface="等线" panose="02010600030101010101" charset="-122"/>
                <a:cs typeface="宋体" panose="02010600030101010101" pitchFamily="2" charset="-122"/>
              </a:rPr>
              <a:t> - </a:t>
            </a:r>
            <a:r>
              <a:rPr lang="zh-CN" altLang="zh-CN" kern="0" dirty="0">
                <a:latin typeface="等线" panose="02010600030101010101" charset="-122"/>
                <a:cs typeface="宋体" panose="02010600030101010101" pitchFamily="2" charset="-122"/>
              </a:rPr>
              <a:t>控制器作用于模型和视图上。它控制数据流向模型对象，并在数据变化时更新视图。它使视图与模型分离开。</a:t>
            </a:r>
            <a:endParaRPr lang="zh-CN" altLang="zh-CN" sz="140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conveyor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TABLE_BEAUTIFY" val="smartTable{a057f2ac-909c-4d57-9b5e-a0dd64a815d2}"/>
  <p:tag name="TABLE_ENDDRAG_ORIGIN_RECT" val="652*241"/>
  <p:tag name="TABLE_ENDDRAG_RECT" val="87*80*652*241"/>
  <p:tag name="TABLE_AUTOADJUST_FLAG" val="1"/>
</p:tagLst>
</file>

<file path=ppt/tags/tag2.xml><?xml version="1.0" encoding="utf-8"?>
<p:tagLst xmlns:p="http://schemas.openxmlformats.org/presentationml/2006/main">
  <p:tag name="KSO_WM_UNIT_TABLE_BEAUTIFY" val="smartTable{2045f0dd-d036-46e9-a492-5b7205f39895}"/>
  <p:tag name="TABLE_ENDDRAG_ORIGIN_RECT" val="684*273"/>
  <p:tag name="TABLE_ENDDRAG_RECT" val="118*88*684*273"/>
  <p:tag name="TABLE_AUTOADJUST_FLAG" val="1"/>
</p:tagLst>
</file>

<file path=ppt/tags/tag3.xml><?xml version="1.0" encoding="utf-8"?>
<p:tagLst xmlns:p="http://schemas.openxmlformats.org/presentationml/2006/main">
  <p:tag name="KSO_WM_UNIT_TABLE_BEAUTIFY" val="smartTable{e1948bfc-8926-4cab-9290-40250e1fed06}"/>
  <p:tag name="TABLE_ENDDRAG_ORIGIN_RECT" val="683*288"/>
  <p:tag name="TABLE_ENDDRAG_RECT" val="165*98*683*288"/>
  <p:tag name="TABLE_AUTOADJUST_FLAG" val="1"/>
</p:tagLst>
</file>

<file path=ppt/tags/tag4.xml><?xml version="1.0" encoding="utf-8"?>
<p:tagLst xmlns:p="http://schemas.openxmlformats.org/presentationml/2006/main">
  <p:tag name="KSO_WM_UNIT_TABLE_BEAUTIFY" val="smartTable{f3294e33-54ba-4662-888c-0824de8d608b}"/>
  <p:tag name="TABLE_ENDDRAG_ORIGIN_RECT" val="379*199"/>
  <p:tag name="TABLE_ENDDRAG_RECT" val="40*77*379*199"/>
  <p:tag name="TABLE_AUTOADJUST_FLAG" val="1"/>
</p:tagLst>
</file>

<file path=ppt/tags/tag5.xml><?xml version="1.0" encoding="utf-8"?>
<p:tagLst xmlns:p="http://schemas.openxmlformats.org/presentationml/2006/main">
  <p:tag name="KSO_WM_UNIT_TABLE_BEAUTIFY" val="smartTable{ad2aa9f6-0479-4c4e-a365-5aa06eb9dcfe}"/>
  <p:tag name="TABLE_ENDDRAG_ORIGIN_RECT" val="473*196"/>
  <p:tag name="TABLE_ENDDRAG_RECT" val="428*81*473*196"/>
  <p:tag name="TABLE_AUTOADJUST_FLAG" val="1"/>
</p:tagLst>
</file>

<file path=ppt/tags/tag6.xml><?xml version="1.0" encoding="utf-8"?>
<p:tagLst xmlns:p="http://schemas.openxmlformats.org/presentationml/2006/main">
  <p:tag name="KSO_WM_UNIT_TABLE_BEAUTIFY" val="smartTable{4d3c5063-30d7-475f-ad5f-93f9084b1c6c}"/>
  <p:tag name="TABLE_ENDDRAG_ORIGIN_RECT" val="740*226"/>
  <p:tag name="TABLE_ENDDRAG_RECT" val="42*120*740*226"/>
</p:tagLst>
</file>

<file path=ppt/tags/tag7.xml><?xml version="1.0" encoding="utf-8"?>
<p:tagLst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4176</Words>
  <Application>WPS 演示</Application>
  <PresentationFormat>宽屏</PresentationFormat>
  <Paragraphs>574</Paragraphs>
  <Slides>45</Slides>
  <Notes>19</Notes>
  <HiddenSlides>0</HiddenSlides>
  <MMClips>2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45</vt:i4>
      </vt:variant>
    </vt:vector>
  </HeadingPairs>
  <TitlesOfParts>
    <vt:vector size="65" baseType="lpstr">
      <vt:lpstr>Arial</vt:lpstr>
      <vt:lpstr>宋体</vt:lpstr>
      <vt:lpstr>Wingdings</vt:lpstr>
      <vt:lpstr>华文行楷</vt:lpstr>
      <vt:lpstr>字魂35号-经典雅黑</vt:lpstr>
      <vt:lpstr>微软雅黑</vt:lpstr>
      <vt:lpstr>汉仪菱心体简</vt:lpstr>
      <vt:lpstr>Arial</vt:lpstr>
      <vt:lpstr>Calibri</vt:lpstr>
      <vt:lpstr>Calibri</vt:lpstr>
      <vt:lpstr>Times New Roman</vt:lpstr>
      <vt:lpstr>等线</vt:lpstr>
      <vt:lpstr>Symbol</vt:lpstr>
      <vt:lpstr>Arial Unicode MS</vt:lpstr>
      <vt:lpstr>等线 Light</vt:lpstr>
      <vt:lpstr>Consolas</vt:lpstr>
      <vt:lpstr>Times New Roman</vt:lpstr>
      <vt:lpstr>汉仪雅酷黑简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俊光</dc:creator>
  <cp:lastModifiedBy>羊一</cp:lastModifiedBy>
  <cp:revision>65</cp:revision>
  <dcterms:created xsi:type="dcterms:W3CDTF">2019-07-29T02:25:00Z</dcterms:created>
  <dcterms:modified xsi:type="dcterms:W3CDTF">2021-04-23T14:11:52Z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SaveFontToCloudKey">
    <vt:lpwstr>599820822_btnclosed</vt:lpwstr>
  </property>
  <property fmtid="{D5CDD505-2E9C-101B-9397-08002B2CF9AE}" pid="3" name="ICV">
    <vt:lpwstr>A718DFEABF7344229A144D267A8A4138</vt:lpwstr>
  </property>
  <property fmtid="{D5CDD505-2E9C-101B-9397-08002B2CF9AE}" pid="4" name="KSOProductBuildVer">
    <vt:lpwstr>2052-11.1.0.10463</vt:lpwstr>
  </property>
</Properties>
</file>

<file path=docProps/thumbnail.jpeg>
</file>